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6858000" cx="9144000"/>
  <p:notesSz cx="6858000" cy="9144000"/>
  <p:embeddedFontLst>
    <p:embeddedFont>
      <p:font typeface="Raleway"/>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35" roundtripDataSignature="AMtx7mjC8vKLsDH0A+xhTEVy+7wswJGY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997453-575A-437E-BD29-2013C493553E}">
  <a:tblStyle styleId="{91997453-575A-437E-BD29-2013C493553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DA181DD-C2B0-45AC-80DA-54A0AE8A66E5}" styleName="Table_1">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52DF8BD-EFB4-47B9-9045-70EB340CD4FD}"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regular.fntdata"/><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aleway-italic.fntdata"/><Relationship Id="rId10" Type="http://schemas.openxmlformats.org/officeDocument/2006/relationships/slide" Target="slides/slide3.xml"/><Relationship Id="rId32" Type="http://schemas.openxmlformats.org/officeDocument/2006/relationships/font" Target="fonts/Raleway-bold.fntdata"/><Relationship Id="rId13" Type="http://schemas.openxmlformats.org/officeDocument/2006/relationships/slide" Target="slides/slide6.xml"/><Relationship Id="rId35" Type="http://customschemas.google.com/relationships/presentationmetadata" Target="metadata"/><Relationship Id="rId12" Type="http://schemas.openxmlformats.org/officeDocument/2006/relationships/slide" Target="slides/slide5.xml"/><Relationship Id="rId34" Type="http://schemas.openxmlformats.org/officeDocument/2006/relationships/font" Target="fonts/Raleway-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 name="Google Shape;2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844a98b41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91" name="Google Shape;91;g10844a98b41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g10844a98b41_0_11: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7a9807151_0_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107a9807151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7a9807151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07" name="Google Shape;107;g107a9807151_0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107a9807151_0_96: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96bdaf408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96bdaf408_0_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1096bdaf408_0_3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96bdaf40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96bdaf40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1096bdaf408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9816821a3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9816821a3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109816821a3_0_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96bdaf408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96bdaf408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1096bdaf408_0_24: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96bdaf408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96bdaf408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1096bdaf408_0_15: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9816821a3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9816821a3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09816821a3_0_11: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96bdaf408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96bdaf408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1096bdaf408_0_7: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10424d638d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33" name="Google Shape;33;g10424d638d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 name="Google Shape;34;g10424d638d7_0_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27b9017a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27b9017a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1227b9017a4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7a9807151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79" name="Google Shape;179;g107a9807151_0_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107a9807151_0_45: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844a98b41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91" name="Google Shape;191;g10844a98b41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g10844a98b41_1_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99" name="Google Shape;199;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3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10844a98b41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40" name="Google Shape;40;g10844a98b41_0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 name="Google Shape;41;g10844a98b41_0_56: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10268fa96f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 name="Google Shape;48;g10268fa96f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10844a98b41_1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 name="Google Shape;55;g10844a98b41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7a9807151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g107a9807151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7a9807151_0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g107a9807151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7a9807151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g107a9807151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844a98b41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83" name="Google Shape;83;g10844a98b41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g10844a98b41_0_1: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Calibri"/>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03A">
  <p:cSld name="Text 03A">
    <p:spTree>
      <p:nvGrpSpPr>
        <p:cNvPr id="13" name="Shape 13"/>
        <p:cNvGrpSpPr/>
        <p:nvPr/>
      </p:nvGrpSpPr>
      <p:grpSpPr>
        <a:xfrm>
          <a:off x="0" y="0"/>
          <a:ext cx="0" cy="0"/>
          <a:chOff x="0" y="0"/>
          <a:chExt cx="0" cy="0"/>
        </a:xfrm>
      </p:grpSpPr>
      <p:sp>
        <p:nvSpPr>
          <p:cNvPr id="14" name="Google Shape;14;p34"/>
          <p:cNvSpPr txBox="1"/>
          <p:nvPr>
            <p:ph type="title"/>
          </p:nvPr>
        </p:nvSpPr>
        <p:spPr>
          <a:xfrm>
            <a:off x="2432242" y="6215230"/>
            <a:ext cx="6387748" cy="30777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18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5" name="Google Shape;15;p34"/>
          <p:cNvSpPr txBox="1"/>
          <p:nvPr>
            <p:ph idx="1" type="body"/>
          </p:nvPr>
        </p:nvSpPr>
        <p:spPr>
          <a:xfrm>
            <a:off x="814388" y="738909"/>
            <a:ext cx="7562850" cy="46643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2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01A">
  <p:cSld name="Text 01A">
    <p:spTree>
      <p:nvGrpSpPr>
        <p:cNvPr id="21" name="Shape 21"/>
        <p:cNvGrpSpPr/>
        <p:nvPr/>
      </p:nvGrpSpPr>
      <p:grpSpPr>
        <a:xfrm>
          <a:off x="0" y="0"/>
          <a:ext cx="0" cy="0"/>
          <a:chOff x="0" y="0"/>
          <a:chExt cx="0" cy="0"/>
        </a:xfrm>
      </p:grpSpPr>
      <p:sp>
        <p:nvSpPr>
          <p:cNvPr id="22" name="Google Shape;22;p36"/>
          <p:cNvSpPr txBox="1"/>
          <p:nvPr>
            <p:ph idx="1" type="body"/>
          </p:nvPr>
        </p:nvSpPr>
        <p:spPr>
          <a:xfrm>
            <a:off x="814388" y="1608667"/>
            <a:ext cx="7562850" cy="43349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2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100000"/>
              </a:lnSpc>
              <a:spcBef>
                <a:spcPts val="6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2pPr>
            <a:lvl3pPr indent="-342900" lvl="2" marL="1371600" marR="0" rtl="0" algn="l">
              <a:lnSpc>
                <a:spcPct val="100000"/>
              </a:lnSpc>
              <a:spcBef>
                <a:spcPts val="12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00000"/>
              </a:lnSpc>
              <a:spcBef>
                <a:spcPts val="36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360"/>
              </a:spcBef>
              <a:spcAft>
                <a:spcPts val="0"/>
              </a:spcAft>
              <a:buClr>
                <a:schemeClr val="dk1"/>
              </a:buClr>
              <a:buSzPts val="1800"/>
              <a:buFont typeface="Merriweather Sans"/>
              <a:buChar char="·"/>
              <a:defRPr b="0" i="0" sz="18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 name="Google Shape;23;p36"/>
          <p:cNvSpPr txBox="1"/>
          <p:nvPr>
            <p:ph type="title"/>
          </p:nvPr>
        </p:nvSpPr>
        <p:spPr>
          <a:xfrm>
            <a:off x="2432242" y="6215230"/>
            <a:ext cx="6387748" cy="30777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18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slideLayout" Target="../slideLayouts/slideLayout2.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33"/>
          <p:cNvGrpSpPr/>
          <p:nvPr/>
        </p:nvGrpSpPr>
        <p:grpSpPr>
          <a:xfrm>
            <a:off x="0" y="5943600"/>
            <a:ext cx="9144000" cy="914400"/>
            <a:chOff x="0" y="0"/>
            <a:chExt cx="9144000" cy="914400"/>
          </a:xfrm>
        </p:grpSpPr>
        <p:pic>
          <p:nvPicPr>
            <p:cNvPr descr="TrkB-PPT-V1-Green-Header.jpg" id="11" name="Google Shape;11;p33"/>
            <p:cNvPicPr preferRelativeResize="0"/>
            <p:nvPr/>
          </p:nvPicPr>
          <p:blipFill rotWithShape="1">
            <a:blip r:embed="rId1">
              <a:alphaModFix/>
            </a:blip>
            <a:srcRect b="0" l="0" r="0" t="0"/>
            <a:stretch/>
          </p:blipFill>
          <p:spPr>
            <a:xfrm>
              <a:off x="0" y="0"/>
              <a:ext cx="9144000" cy="914400"/>
            </a:xfrm>
            <a:prstGeom prst="rect">
              <a:avLst/>
            </a:prstGeom>
            <a:noFill/>
            <a:ln>
              <a:noFill/>
            </a:ln>
          </p:spPr>
        </p:pic>
        <p:pic>
          <p:nvPicPr>
            <p:cNvPr descr="UA-COLOUR-REVERSE.png" id="12" name="Google Shape;12;p33"/>
            <p:cNvPicPr preferRelativeResize="0"/>
            <p:nvPr/>
          </p:nvPicPr>
          <p:blipFill rotWithShape="1">
            <a:blip r:embed="rId2">
              <a:alphaModFix/>
            </a:blip>
            <a:srcRect b="0" l="0" r="0" t="0"/>
            <a:stretch/>
          </p:blipFill>
          <p:spPr>
            <a:xfrm>
              <a:off x="278343" y="265721"/>
              <a:ext cx="1569568" cy="382959"/>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 name="Shape 16"/>
        <p:cNvGrpSpPr/>
        <p:nvPr/>
      </p:nvGrpSpPr>
      <p:grpSpPr>
        <a:xfrm>
          <a:off x="0" y="0"/>
          <a:ext cx="0" cy="0"/>
          <a:chOff x="0" y="0"/>
          <a:chExt cx="0" cy="0"/>
        </a:xfrm>
      </p:grpSpPr>
      <p:grpSp>
        <p:nvGrpSpPr>
          <p:cNvPr id="17" name="Google Shape;17;p35"/>
          <p:cNvGrpSpPr/>
          <p:nvPr/>
        </p:nvGrpSpPr>
        <p:grpSpPr>
          <a:xfrm>
            <a:off x="0" y="5943600"/>
            <a:ext cx="9144000" cy="914400"/>
            <a:chOff x="0" y="0"/>
            <a:chExt cx="9144000" cy="914400"/>
          </a:xfrm>
        </p:grpSpPr>
        <p:pic>
          <p:nvPicPr>
            <p:cNvPr descr="TrkB-PPT-V1-Green-Header.jpg" id="18" name="Google Shape;18;p35"/>
            <p:cNvPicPr preferRelativeResize="0"/>
            <p:nvPr/>
          </p:nvPicPr>
          <p:blipFill rotWithShape="1">
            <a:blip r:embed="rId1">
              <a:alphaModFix/>
            </a:blip>
            <a:srcRect b="0" l="0" r="0" t="0"/>
            <a:stretch/>
          </p:blipFill>
          <p:spPr>
            <a:xfrm>
              <a:off x="0" y="0"/>
              <a:ext cx="9144000" cy="914400"/>
            </a:xfrm>
            <a:prstGeom prst="rect">
              <a:avLst/>
            </a:prstGeom>
            <a:noFill/>
            <a:ln>
              <a:noFill/>
            </a:ln>
          </p:spPr>
        </p:pic>
        <p:pic>
          <p:nvPicPr>
            <p:cNvPr descr="UA-COLOUR-REVERSE.png" id="19" name="Google Shape;19;p35"/>
            <p:cNvPicPr preferRelativeResize="0"/>
            <p:nvPr/>
          </p:nvPicPr>
          <p:blipFill rotWithShape="1">
            <a:blip r:embed="rId2">
              <a:alphaModFix/>
            </a:blip>
            <a:srcRect b="0" l="0" r="0" t="0"/>
            <a:stretch/>
          </p:blipFill>
          <p:spPr>
            <a:xfrm>
              <a:off x="278343" y="265721"/>
              <a:ext cx="1569568" cy="382959"/>
            </a:xfrm>
            <a:prstGeom prst="rect">
              <a:avLst/>
            </a:prstGeom>
            <a:noFill/>
            <a:ln>
              <a:noFill/>
            </a:ln>
          </p:spPr>
        </p:pic>
      </p:grpSp>
      <p:pic>
        <p:nvPicPr>
          <p:cNvPr descr="TrkB-PPT-V1-Footer1.png" id="20" name="Google Shape;20;p35"/>
          <p:cNvPicPr preferRelativeResize="0"/>
          <p:nvPr/>
        </p:nvPicPr>
        <p:blipFill rotWithShape="1">
          <a:blip r:embed="rId3">
            <a:alphaModFix/>
          </a:blip>
          <a:srcRect b="0" l="0" r="0" t="15455"/>
          <a:stretch/>
        </p:blipFill>
        <p:spPr>
          <a:xfrm>
            <a:off x="0" y="0"/>
            <a:ext cx="9144000" cy="15986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1"/>
          <p:cNvSpPr txBox="1"/>
          <p:nvPr>
            <p:ph type="title"/>
          </p:nvPr>
        </p:nvSpPr>
        <p:spPr>
          <a:xfrm>
            <a:off x="2736850" y="6062650"/>
            <a:ext cx="6267600" cy="308100"/>
          </a:xfrm>
          <a:prstGeom prst="rect">
            <a:avLst/>
          </a:prstGeom>
          <a:noFill/>
          <a:ln>
            <a:noFill/>
          </a:ln>
        </p:spPr>
        <p:txBody>
          <a:bodyPr anchorCtr="0" anchor="t" bIns="45700" lIns="91425" spcFirstLastPara="1" rIns="91425" wrap="square" tIns="45700">
            <a:noAutofit/>
          </a:bodyPr>
          <a:lstStyle/>
          <a:p>
            <a:pPr indent="0" lvl="0" marL="2286000" rtl="0" algn="l">
              <a:lnSpc>
                <a:spcPct val="100000"/>
              </a:lnSpc>
              <a:spcBef>
                <a:spcPts val="0"/>
              </a:spcBef>
              <a:spcAft>
                <a:spcPts val="0"/>
              </a:spcAft>
              <a:buClr>
                <a:schemeClr val="lt1"/>
              </a:buClr>
              <a:buSzPts val="1800"/>
              <a:buFont typeface="Arial"/>
              <a:buNone/>
            </a:pPr>
            <a:r>
              <a:rPr lang="en-US" sz="1600"/>
              <a:t>        </a:t>
            </a:r>
            <a:r>
              <a:rPr lang="en-US" sz="1600">
                <a:latin typeface="Arial"/>
                <a:ea typeface="Arial"/>
                <a:cs typeface="Arial"/>
                <a:sym typeface="Arial"/>
              </a:rPr>
              <a:t>Masters Program</a:t>
            </a:r>
            <a:endParaRPr sz="1600">
              <a:latin typeface="Arial"/>
              <a:ea typeface="Arial"/>
              <a:cs typeface="Arial"/>
              <a:sym typeface="Arial"/>
            </a:endParaRPr>
          </a:p>
          <a:p>
            <a:pPr indent="0" lvl="0" marL="0" rtl="0" algn="r">
              <a:lnSpc>
                <a:spcPct val="100000"/>
              </a:lnSpc>
              <a:spcBef>
                <a:spcPts val="0"/>
              </a:spcBef>
              <a:spcAft>
                <a:spcPts val="0"/>
              </a:spcAft>
              <a:buClr>
                <a:schemeClr val="lt1"/>
              </a:buClr>
              <a:buSzPts val="1800"/>
              <a:buFont typeface="Arial"/>
              <a:buNone/>
            </a:pPr>
            <a:r>
              <a:rPr lang="en-US" sz="1600">
                <a:latin typeface="Arial"/>
                <a:ea typeface="Arial"/>
                <a:cs typeface="Arial"/>
                <a:sym typeface="Arial"/>
              </a:rPr>
              <a:t>Department of Computing Science</a:t>
            </a:r>
            <a:endParaRPr sz="1600">
              <a:latin typeface="Arial"/>
              <a:ea typeface="Arial"/>
              <a:cs typeface="Arial"/>
              <a:sym typeface="Arial"/>
            </a:endParaRPr>
          </a:p>
        </p:txBody>
      </p:sp>
      <p:pic>
        <p:nvPicPr>
          <p:cNvPr id="29" name="Google Shape;29;p1"/>
          <p:cNvPicPr preferRelativeResize="0"/>
          <p:nvPr>
            <p:ph idx="1" type="body"/>
          </p:nvPr>
        </p:nvPicPr>
        <p:blipFill rotWithShape="1">
          <a:blip r:embed="rId3">
            <a:alphaModFix/>
          </a:blip>
          <a:srcRect b="0" l="2143" r="2143" t="0"/>
          <a:stretch/>
        </p:blipFill>
        <p:spPr>
          <a:xfrm>
            <a:off x="0" y="-1587"/>
            <a:ext cx="9144000" cy="5905500"/>
          </a:xfrm>
          <a:prstGeom prst="rect">
            <a:avLst/>
          </a:prstGeom>
          <a:noFill/>
          <a:ln>
            <a:noFill/>
          </a:ln>
        </p:spPr>
      </p:pic>
      <p:sp>
        <p:nvSpPr>
          <p:cNvPr id="30" name="Google Shape;30;p1"/>
          <p:cNvSpPr txBox="1"/>
          <p:nvPr/>
        </p:nvSpPr>
        <p:spPr>
          <a:xfrm>
            <a:off x="836350" y="248100"/>
            <a:ext cx="8168100" cy="31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2400" u="none" cap="none" strike="noStrike">
                <a:solidFill>
                  <a:srgbClr val="666666"/>
                </a:solidFill>
                <a:latin typeface="Arial"/>
                <a:ea typeface="Arial"/>
                <a:cs typeface="Arial"/>
                <a:sym typeface="Arial"/>
              </a:rPr>
              <a:t>Automated Threat Detection In X-Ray Imagery For   Advanced Security Applications</a:t>
            </a:r>
            <a:endParaRPr b="1" i="0" sz="2400" u="none" cap="none" strike="noStrike">
              <a:solidFill>
                <a:srgbClr val="666666"/>
              </a:solidFill>
              <a:latin typeface="Arial"/>
              <a:ea typeface="Arial"/>
              <a:cs typeface="Arial"/>
              <a:sym typeface="Arial"/>
            </a:endParaRPr>
          </a:p>
          <a:p>
            <a:pPr indent="0" lvl="0" marL="457200" marR="0" rtl="0" algn="r">
              <a:lnSpc>
                <a:spcPct val="100000"/>
              </a:lnSpc>
              <a:spcBef>
                <a:spcPts val="0"/>
              </a:spcBef>
              <a:spcAft>
                <a:spcPts val="0"/>
              </a:spcAft>
              <a:buClr>
                <a:srgbClr val="000000"/>
              </a:buClr>
              <a:buSzPts val="2600"/>
              <a:buFont typeface="Arial"/>
              <a:buNone/>
            </a:pPr>
            <a:r>
              <a:t/>
            </a:r>
            <a:endParaRPr b="1" sz="2600">
              <a:solidFill>
                <a:srgbClr val="666666"/>
              </a:solidFill>
            </a:endParaRPr>
          </a:p>
          <a:p>
            <a:pPr indent="0" lvl="0" marL="457200" marR="0" rtl="0" algn="r">
              <a:lnSpc>
                <a:spcPct val="100000"/>
              </a:lnSpc>
              <a:spcBef>
                <a:spcPts val="0"/>
              </a:spcBef>
              <a:spcAft>
                <a:spcPts val="0"/>
              </a:spcAft>
              <a:buClr>
                <a:srgbClr val="000000"/>
              </a:buClr>
              <a:buSzPts val="2600"/>
              <a:buFont typeface="Arial"/>
              <a:buNone/>
            </a:pPr>
            <a:r>
              <a:t/>
            </a:r>
            <a:endParaRPr b="1" sz="2600">
              <a:solidFill>
                <a:srgbClr val="666666"/>
              </a:solidFill>
            </a:endParaRPr>
          </a:p>
          <a:p>
            <a:pPr indent="0" lvl="0" marL="457200" marR="0" rtl="0" algn="l">
              <a:lnSpc>
                <a:spcPct val="100000"/>
              </a:lnSpc>
              <a:spcBef>
                <a:spcPts val="0"/>
              </a:spcBef>
              <a:spcAft>
                <a:spcPts val="0"/>
              </a:spcAft>
              <a:buClr>
                <a:srgbClr val="000000"/>
              </a:buClr>
              <a:buSzPts val="2600"/>
              <a:buFont typeface="Arial"/>
              <a:buNone/>
            </a:pPr>
            <a:r>
              <a:rPr b="1" lang="en-US" sz="2600">
                <a:solidFill>
                  <a:srgbClr val="666666"/>
                </a:solidFill>
              </a:rPr>
              <a:t>                       </a:t>
            </a:r>
            <a:r>
              <a:rPr b="1" i="0" lang="en-US" sz="2600" u="none" cap="none" strike="noStrike">
                <a:solidFill>
                  <a:srgbClr val="666666"/>
                </a:solidFill>
                <a:latin typeface="Arial"/>
                <a:ea typeface="Arial"/>
                <a:cs typeface="Arial"/>
                <a:sym typeface="Arial"/>
              </a:rPr>
              <a:t>Presentation</a:t>
            </a:r>
            <a:endParaRPr b="1" i="0" sz="26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sz="1800">
              <a:solidFill>
                <a:srgbClr val="666666"/>
              </a:solidFil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666666"/>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g10844a98b41_0_11"/>
          <p:cNvPicPr preferRelativeResize="0"/>
          <p:nvPr/>
        </p:nvPicPr>
        <p:blipFill rotWithShape="1">
          <a:blip r:embed="rId3">
            <a:alphaModFix/>
          </a:blip>
          <a:srcRect b="0" l="0" r="0" t="0"/>
          <a:stretch/>
        </p:blipFill>
        <p:spPr>
          <a:xfrm>
            <a:off x="4353675" y="977074"/>
            <a:ext cx="3868425" cy="4499149"/>
          </a:xfrm>
          <a:prstGeom prst="rect">
            <a:avLst/>
          </a:prstGeom>
          <a:noFill/>
          <a:ln>
            <a:noFill/>
          </a:ln>
        </p:spPr>
      </p:pic>
      <p:sp>
        <p:nvSpPr>
          <p:cNvPr id="95" name="Google Shape;95;g10844a98b41_0_11"/>
          <p:cNvSpPr txBox="1"/>
          <p:nvPr/>
        </p:nvSpPr>
        <p:spPr>
          <a:xfrm>
            <a:off x="464275" y="249750"/>
            <a:ext cx="8520600" cy="6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Arial"/>
                <a:ea typeface="Arial"/>
                <a:cs typeface="Arial"/>
                <a:sym typeface="Arial"/>
              </a:rPr>
              <a:t>Architecture   : Yolov3-tiny</a:t>
            </a:r>
            <a:endParaRPr b="1" i="0" sz="3000" u="none" cap="none" strike="noStrike">
              <a:solidFill>
                <a:schemeClr val="dk1"/>
              </a:solidFill>
              <a:latin typeface="Raleway"/>
              <a:ea typeface="Raleway"/>
              <a:cs typeface="Raleway"/>
              <a:sym typeface="Raleway"/>
            </a:endParaRPr>
          </a:p>
        </p:txBody>
      </p:sp>
      <p:sp>
        <p:nvSpPr>
          <p:cNvPr id="96" name="Google Shape;96;g10844a98b41_0_11"/>
          <p:cNvSpPr txBox="1"/>
          <p:nvPr>
            <p:ph idx="1" type="body"/>
          </p:nvPr>
        </p:nvSpPr>
        <p:spPr>
          <a:xfrm>
            <a:off x="2" y="1261500"/>
            <a:ext cx="3868500" cy="43350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2400"/>
              <a:buNone/>
            </a:pPr>
            <a:r>
              <a:t/>
            </a:r>
            <a:endParaRPr sz="1900"/>
          </a:p>
          <a:p>
            <a:pPr indent="0" lvl="0" marL="457200" rtl="0" algn="l">
              <a:lnSpc>
                <a:spcPct val="100000"/>
              </a:lnSpc>
              <a:spcBef>
                <a:spcPts val="0"/>
              </a:spcBef>
              <a:spcAft>
                <a:spcPts val="0"/>
              </a:spcAft>
              <a:buSzPts val="2400"/>
              <a:buNone/>
            </a:pPr>
            <a:r>
              <a:rPr b="0" lang="en-US" sz="1900"/>
              <a:t>Prediction of bounding boxes occurs at two different feature</a:t>
            </a:r>
            <a:endParaRPr b="0" sz="1900"/>
          </a:p>
          <a:p>
            <a:pPr indent="0" lvl="0" marL="457200" rtl="0" algn="l">
              <a:lnSpc>
                <a:spcPct val="100000"/>
              </a:lnSpc>
              <a:spcBef>
                <a:spcPts val="0"/>
              </a:spcBef>
              <a:spcAft>
                <a:spcPts val="0"/>
              </a:spcAft>
              <a:buSzPts val="2400"/>
              <a:buNone/>
            </a:pPr>
            <a:r>
              <a:rPr b="0" lang="en-US" sz="1900"/>
              <a:t>map scales, which are 13×13, and 26×26 merged with an upsampled 13×13 feature map.</a:t>
            </a:r>
            <a:endParaRPr b="0" sz="1900"/>
          </a:p>
          <a:p>
            <a:pPr indent="0" lvl="0" marL="457200" rtl="0" algn="l">
              <a:lnSpc>
                <a:spcPct val="100000"/>
              </a:lnSpc>
              <a:spcBef>
                <a:spcPts val="0"/>
              </a:spcBef>
              <a:spcAft>
                <a:spcPts val="0"/>
              </a:spcAft>
              <a:buSzPts val="2400"/>
              <a:buNone/>
            </a:pPr>
            <a:r>
              <a:t/>
            </a:r>
            <a:endParaRPr b="0" sz="1900"/>
          </a:p>
          <a:p>
            <a:pPr indent="0" lvl="0" marL="457200" rtl="0" algn="l">
              <a:lnSpc>
                <a:spcPct val="100000"/>
              </a:lnSpc>
              <a:spcBef>
                <a:spcPts val="0"/>
              </a:spcBef>
              <a:spcAft>
                <a:spcPts val="0"/>
              </a:spcAft>
              <a:buSzPts val="2400"/>
              <a:buNone/>
            </a:pPr>
            <a:r>
              <a:t/>
            </a:r>
            <a:endParaRPr b="0" sz="1900"/>
          </a:p>
        </p:txBody>
      </p:sp>
      <p:sp>
        <p:nvSpPr>
          <p:cNvPr id="97" name="Google Shape;97;g10844a98b41_0_11"/>
          <p:cNvSpPr txBox="1"/>
          <p:nvPr>
            <p:ph type="title"/>
          </p:nvPr>
        </p:nvSpPr>
        <p:spPr>
          <a:xfrm>
            <a:off x="-83225" y="6550200"/>
            <a:ext cx="9068100" cy="307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sz="1000">
                <a:solidFill>
                  <a:schemeClr val="dk1"/>
                </a:solidFill>
              </a:rPr>
              <a:t>https://www.researchgate.net/publication/340893960_YOLO_v3-Tiny_Object_Detection_and_Recognition_using_one_stage_improved_model</a:t>
            </a:r>
            <a:endParaRPr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07a9807151_0_36"/>
          <p:cNvSpPr txBox="1"/>
          <p:nvPr/>
        </p:nvSpPr>
        <p:spPr>
          <a:xfrm>
            <a:off x="380675" y="45700"/>
            <a:ext cx="76653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lang="en-US" sz="1900"/>
              <a:t>Choose &amp; Label Dataset for training</a:t>
            </a:r>
            <a:r>
              <a:rPr b="1" i="0" lang="en-US" sz="1900" u="none" cap="none" strike="noStrike">
                <a:solidFill>
                  <a:srgbClr val="000000"/>
                </a:solidFill>
                <a:latin typeface="Arial"/>
                <a:ea typeface="Arial"/>
                <a:cs typeface="Arial"/>
                <a:sym typeface="Arial"/>
              </a:rPr>
              <a:t> :</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 </a:t>
            </a:r>
            <a:endParaRPr b="1"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p:txBody>
      </p:sp>
      <p:graphicFrame>
        <p:nvGraphicFramePr>
          <p:cNvPr id="103" name="Google Shape;103;g107a9807151_0_36"/>
          <p:cNvGraphicFramePr/>
          <p:nvPr/>
        </p:nvGraphicFramePr>
        <p:xfrm>
          <a:off x="477200" y="849775"/>
          <a:ext cx="3000000" cy="3000000"/>
        </p:xfrm>
        <a:graphic>
          <a:graphicData uri="http://schemas.openxmlformats.org/drawingml/2006/table">
            <a:tbl>
              <a:tblPr>
                <a:noFill/>
                <a:tableStyleId>{91997453-575A-437E-BD29-2013C493553E}</a:tableStyleId>
              </a:tblPr>
              <a:tblGrid>
                <a:gridCol w="2326925"/>
                <a:gridCol w="2138650"/>
                <a:gridCol w="2367325"/>
              </a:tblGrid>
              <a:tr h="100000">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t>`Set</a:t>
                      </a:r>
                      <a:endParaRPr b="1"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t> GDXRay</a:t>
                      </a:r>
                      <a:endParaRPr b="1"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lang="en-US" sz="1200" u="none" cap="none" strike="noStrike"/>
                        <a:t>Baggage Data</a:t>
                      </a:r>
                      <a:endParaRPr b="1"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30012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Training</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Series</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B0046</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300125">
                <a:tc>
                  <a:txBody>
                    <a:bodyPr/>
                    <a:lstStyle/>
                    <a:p>
                      <a:pPr indent="0" lvl="0" marL="0" marR="0" rtl="0" algn="l">
                        <a:lnSpc>
                          <a:spcPct val="115000"/>
                        </a:lnSpc>
                        <a:spcBef>
                          <a:spcPts val="0"/>
                        </a:spcBef>
                        <a:spcAft>
                          <a:spcPts val="0"/>
                        </a:spcAft>
                        <a:buClr>
                          <a:srgbClr val="000000"/>
                        </a:buClr>
                        <a:buSzPts val="1200"/>
                        <a:buFont typeface="Arial"/>
                        <a:buNone/>
                      </a:pPr>
                      <a:r>
                        <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Images</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1-200</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30012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 </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Series</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B0047</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30012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 </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 Images</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1-10</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30012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Testing</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Series</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B0047</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r h="286875">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 </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Images</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lang="en-US" sz="1200" u="none" cap="none" strike="noStrike"/>
                        <a:t>11-90</a:t>
                      </a:r>
                      <a:endParaRPr sz="1200" u="none" cap="none" strike="noStrike"/>
                    </a:p>
                  </a:txBody>
                  <a:tcPr marT="91425" marB="91425" marR="68575" marL="68575">
                    <a:lnL cap="flat" cmpd="sng" w="12575">
                      <a:solidFill>
                        <a:srgbClr val="000000"/>
                      </a:solidFill>
                      <a:prstDash val="solid"/>
                      <a:round/>
                      <a:headEnd len="sm" w="sm" type="none"/>
                      <a:tailEnd len="sm" w="sm" type="none"/>
                    </a:lnL>
                    <a:lnR cap="flat" cmpd="sng" w="12575">
                      <a:solidFill>
                        <a:srgbClr val="000000"/>
                      </a:solidFill>
                      <a:prstDash val="solid"/>
                      <a:round/>
                      <a:headEnd len="sm" w="sm" type="none"/>
                      <a:tailEnd len="sm" w="sm" type="none"/>
                    </a:lnR>
                    <a:lnT cap="flat" cmpd="sng" w="12575">
                      <a:solidFill>
                        <a:srgbClr val="000000"/>
                      </a:solidFill>
                      <a:prstDash val="solid"/>
                      <a:round/>
                      <a:headEnd len="sm" w="sm" type="none"/>
                      <a:tailEnd len="sm" w="sm" type="none"/>
                    </a:lnT>
                    <a:lnB cap="flat" cmpd="sng" w="12575">
                      <a:solidFill>
                        <a:srgbClr val="000000"/>
                      </a:solidFill>
                      <a:prstDash val="solid"/>
                      <a:round/>
                      <a:headEnd len="sm" w="sm" type="none"/>
                      <a:tailEnd len="sm" w="sm" type="none"/>
                    </a:lnB>
                  </a:tcPr>
                </a:tc>
              </a:tr>
            </a:tbl>
          </a:graphicData>
        </a:graphic>
      </p:graphicFrame>
      <p:sp>
        <p:nvSpPr>
          <p:cNvPr id="104" name="Google Shape;104;g107a9807151_0_36"/>
          <p:cNvSpPr txBox="1"/>
          <p:nvPr/>
        </p:nvSpPr>
        <p:spPr>
          <a:xfrm>
            <a:off x="477200" y="4855225"/>
            <a:ext cx="7183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Real Data [GDXRay]        : 210 Training Data &amp; 90 Testing Data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Synthetic Data                  : 1600 Training Data &amp; 400 Testing Data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107a9807151_0_96"/>
          <p:cNvSpPr txBox="1"/>
          <p:nvPr>
            <p:ph type="title"/>
          </p:nvPr>
        </p:nvSpPr>
        <p:spPr>
          <a:xfrm>
            <a:off x="2432242" y="6215230"/>
            <a:ext cx="6387600" cy="307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t/>
            </a:r>
            <a:endParaRPr/>
          </a:p>
        </p:txBody>
      </p:sp>
      <p:graphicFrame>
        <p:nvGraphicFramePr>
          <p:cNvPr id="111" name="Google Shape;111;g107a9807151_0_96"/>
          <p:cNvGraphicFramePr/>
          <p:nvPr/>
        </p:nvGraphicFramePr>
        <p:xfrm>
          <a:off x="1212725" y="2156250"/>
          <a:ext cx="3000000" cy="3000000"/>
        </p:xfrm>
        <a:graphic>
          <a:graphicData uri="http://schemas.openxmlformats.org/drawingml/2006/table">
            <a:tbl>
              <a:tblPr>
                <a:noFill/>
                <a:tableStyleId>{5DA181DD-C2B0-45AC-80DA-54A0AE8A66E5}</a:tableStyleId>
              </a:tblPr>
              <a:tblGrid>
                <a:gridCol w="2107250"/>
                <a:gridCol w="2107250"/>
                <a:gridCol w="1884350"/>
              </a:tblGrid>
              <a:tr h="369375">
                <a:tc rowSpan="2">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t>Classes</a:t>
                      </a:r>
                      <a:endParaRPr b="1" sz="1100" u="none" cap="none" strike="noStrike"/>
                    </a:p>
                  </a:txBody>
                  <a:tcPr marT="63500" marB="63500" marR="63500" marL="63500"/>
                </a:tc>
                <a:tc gridSpan="2">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t>Testing Accuracy (mAP)</a:t>
                      </a:r>
                      <a:endParaRPr b="1" sz="1100" u="none" cap="none" strike="noStrike"/>
                    </a:p>
                  </a:txBody>
                  <a:tcPr marT="63500" marB="63500" marR="63500" marL="63500"/>
                </a:tc>
                <a:tc hMerge="1"/>
              </a:tr>
              <a:tr h="369375">
                <a:tc vMerge="1"/>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Real Model</a:t>
                      </a:r>
                      <a:r>
                        <a:rPr lang="en-US" sz="800" u="none" cap="none" strike="noStrike"/>
                        <a:t>(on Real Dataset)</a:t>
                      </a:r>
                      <a:endParaRPr sz="8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Synthetic Modell</a:t>
                      </a:r>
                      <a:r>
                        <a:rPr lang="en-US" sz="800" u="none" cap="none" strike="noStrike"/>
                        <a:t>(on Real Dataset)</a:t>
                      </a:r>
                      <a:endParaRPr sz="1400" u="none" cap="none" strike="noStrike"/>
                    </a:p>
                  </a:txBody>
                  <a:tcPr marT="63500" marB="63500" marR="63500" marL="63500"/>
                </a:tc>
              </a:tr>
              <a:tr h="36937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Guns</a:t>
                      </a:r>
                      <a:endParaRPr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93.59</a:t>
                      </a:r>
                      <a:endParaRPr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79.26</a:t>
                      </a:r>
                      <a:endParaRPr sz="1100" u="none" cap="none" strike="noStrike"/>
                    </a:p>
                  </a:txBody>
                  <a:tcPr marT="63500" marB="63500" marR="63500" marL="63500"/>
                </a:tc>
              </a:tr>
              <a:tr h="303325">
                <a:tc>
                  <a:txBody>
                    <a:bodyPr/>
                    <a:lstStyle/>
                    <a:p>
                      <a:pPr indent="0" lvl="0" marL="0" marR="0" rtl="0" algn="l">
                        <a:lnSpc>
                          <a:spcPct val="100000"/>
                        </a:lnSpc>
                        <a:spcBef>
                          <a:spcPts val="0"/>
                        </a:spcBef>
                        <a:spcAft>
                          <a:spcPts val="0"/>
                        </a:spcAft>
                        <a:buClr>
                          <a:srgbClr val="000000"/>
                        </a:buClr>
                        <a:buSzPts val="1100"/>
                        <a:buFont typeface="Arial"/>
                        <a:buNone/>
                      </a:pPr>
                      <a:r>
                        <a:rPr lang="en-US" sz="1100" u="none" cap="none" strike="noStrike"/>
                        <a:t>                Shuriken</a:t>
                      </a:r>
                      <a:endParaRPr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86.59</a:t>
                      </a:r>
                      <a:endParaRPr sz="1100" u="none" cap="none" strike="noStrike"/>
                    </a:p>
                  </a:txBody>
                  <a:tcPr marT="63500" marB="63500" marR="63500" marL="63500"/>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t>12.37</a:t>
                      </a:r>
                      <a:endParaRPr sz="1100" u="none" cap="none" strike="noStrike"/>
                    </a:p>
                  </a:txBody>
                  <a:tcPr marT="63500" marB="63500" marR="63500" marL="63500"/>
                </a:tc>
              </a:tr>
            </a:tbl>
          </a:graphicData>
        </a:graphic>
      </p:graphicFrame>
      <p:sp>
        <p:nvSpPr>
          <p:cNvPr id="112" name="Google Shape;112;g107a9807151_0_96"/>
          <p:cNvSpPr txBox="1"/>
          <p:nvPr/>
        </p:nvSpPr>
        <p:spPr>
          <a:xfrm>
            <a:off x="450075" y="1306250"/>
            <a:ext cx="8520600" cy="6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Arial"/>
                <a:ea typeface="Arial"/>
                <a:cs typeface="Arial"/>
                <a:sym typeface="Arial"/>
              </a:rPr>
              <a:t>Results of Real Dataset : </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p:txBody>
      </p:sp>
      <p:sp>
        <p:nvSpPr>
          <p:cNvPr id="113" name="Google Shape;113;g107a9807151_0_96"/>
          <p:cNvSpPr txBox="1"/>
          <p:nvPr/>
        </p:nvSpPr>
        <p:spPr>
          <a:xfrm>
            <a:off x="758625" y="4978575"/>
            <a:ext cx="790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1096bdaf408_0_37"/>
          <p:cNvSpPr txBox="1"/>
          <p:nvPr>
            <p:ph type="title"/>
          </p:nvPr>
        </p:nvSpPr>
        <p:spPr>
          <a:xfrm>
            <a:off x="2432242" y="6215230"/>
            <a:ext cx="6387600" cy="307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pic>
        <p:nvPicPr>
          <p:cNvPr id="120" name="Google Shape;120;g1096bdaf408_0_37"/>
          <p:cNvPicPr preferRelativeResize="0"/>
          <p:nvPr/>
        </p:nvPicPr>
        <p:blipFill>
          <a:blip r:embed="rId3">
            <a:alphaModFix/>
          </a:blip>
          <a:stretch>
            <a:fillRect/>
          </a:stretch>
        </p:blipFill>
        <p:spPr>
          <a:xfrm>
            <a:off x="1381125" y="1196075"/>
            <a:ext cx="5852901" cy="4390600"/>
          </a:xfrm>
          <a:prstGeom prst="rect">
            <a:avLst/>
          </a:prstGeom>
          <a:noFill/>
          <a:ln>
            <a:noFill/>
          </a:ln>
        </p:spPr>
      </p:pic>
      <p:sp>
        <p:nvSpPr>
          <p:cNvPr id="121" name="Google Shape;121;g1096bdaf408_0_37"/>
          <p:cNvSpPr txBox="1"/>
          <p:nvPr/>
        </p:nvSpPr>
        <p:spPr>
          <a:xfrm>
            <a:off x="50400" y="562350"/>
            <a:ext cx="9093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solidFill>
                  <a:schemeClr val="dk1"/>
                </a:solidFill>
              </a:rPr>
              <a:t>Yolov4 Architecture :</a:t>
            </a:r>
            <a:endParaRPr b="1" sz="25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1096bdaf408_0_0"/>
          <p:cNvSpPr txBox="1"/>
          <p:nvPr>
            <p:ph idx="1" type="body"/>
          </p:nvPr>
        </p:nvSpPr>
        <p:spPr>
          <a:xfrm>
            <a:off x="814388" y="1261492"/>
            <a:ext cx="7563000" cy="4335000"/>
          </a:xfrm>
          <a:prstGeom prst="rect">
            <a:avLst/>
          </a:prstGeom>
        </p:spPr>
        <p:txBody>
          <a:bodyPr anchorCtr="0" anchor="t" bIns="45700" lIns="91425" spcFirstLastPara="1" rIns="91425" wrap="square" tIns="45700">
            <a:noAutofit/>
          </a:bodyPr>
          <a:lstStyle/>
          <a:p>
            <a:pPr indent="-368300" lvl="0" marL="457200" rtl="0" algn="l">
              <a:spcBef>
                <a:spcPts val="1200"/>
              </a:spcBef>
              <a:spcAft>
                <a:spcPts val="0"/>
              </a:spcAft>
              <a:buSzPts val="2200"/>
              <a:buChar char="●"/>
            </a:pPr>
            <a:r>
              <a:rPr b="0" lang="en-US" sz="2200"/>
              <a:t>Transfer Learning : Using Pre-Trained Weights and fine tune the model.</a:t>
            </a:r>
            <a:endParaRPr b="0" sz="2200"/>
          </a:p>
          <a:p>
            <a:pPr indent="-368300" lvl="0" marL="457200" rtl="0" algn="l">
              <a:spcBef>
                <a:spcPts val="0"/>
              </a:spcBef>
              <a:spcAft>
                <a:spcPts val="0"/>
              </a:spcAft>
              <a:buSzPts val="2200"/>
              <a:buChar char="●"/>
            </a:pPr>
            <a:r>
              <a:rPr b="0" lang="en-US" sz="2200"/>
              <a:t>Batch &amp; Subdivision -  Control no of images to be send </a:t>
            </a:r>
            <a:r>
              <a:rPr b="0" lang="en-US" sz="2200"/>
              <a:t>for processing. </a:t>
            </a:r>
            <a:r>
              <a:rPr b="0" lang="en-US" sz="2200"/>
              <a:t>Appropriate number can improve GPU utilization.</a:t>
            </a:r>
            <a:endParaRPr b="0" sz="2200"/>
          </a:p>
          <a:p>
            <a:pPr indent="-381000" lvl="0" marL="457200" rtl="0" algn="l">
              <a:spcBef>
                <a:spcPts val="0"/>
              </a:spcBef>
              <a:spcAft>
                <a:spcPts val="0"/>
              </a:spcAft>
              <a:buSzPts val="2400"/>
              <a:buChar char="●"/>
            </a:pPr>
            <a:r>
              <a:rPr b="0" lang="en-US"/>
              <a:t>Reduce no of filters in architecture as we need less no of classes (5+classes)*3</a:t>
            </a:r>
            <a:endParaRPr b="0"/>
          </a:p>
          <a:p>
            <a:pPr indent="-381000" lvl="0" marL="457200" rtl="0" algn="l">
              <a:spcBef>
                <a:spcPts val="0"/>
              </a:spcBef>
              <a:spcAft>
                <a:spcPts val="0"/>
              </a:spcAft>
              <a:buSzPts val="2400"/>
              <a:buChar char="●"/>
            </a:pPr>
            <a:r>
              <a:rPr b="0" lang="en-US"/>
              <a:t>Check model is trained properly using the graph</a:t>
            </a:r>
            <a:endParaRPr b="0"/>
          </a:p>
          <a:p>
            <a:pPr indent="-381000" lvl="0" marL="457200" rtl="0" algn="l">
              <a:spcBef>
                <a:spcPts val="0"/>
              </a:spcBef>
              <a:spcAft>
                <a:spcPts val="0"/>
              </a:spcAft>
              <a:buSzPts val="2400"/>
              <a:buChar char="●"/>
            </a:pPr>
            <a:r>
              <a:rPr b="0" lang="en-US"/>
              <a:t>Save the weights after several iterations, we are saving after every 1000 iterations.</a:t>
            </a:r>
            <a:endParaRPr b="0"/>
          </a:p>
        </p:txBody>
      </p:sp>
      <p:sp>
        <p:nvSpPr>
          <p:cNvPr id="128" name="Google Shape;128;g1096bdaf408_0_0"/>
          <p:cNvSpPr txBox="1"/>
          <p:nvPr>
            <p:ph type="title"/>
          </p:nvPr>
        </p:nvSpPr>
        <p:spPr>
          <a:xfrm>
            <a:off x="2432242" y="6215230"/>
            <a:ext cx="6387600" cy="307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129" name="Google Shape;129;g1096bdaf408_0_0"/>
          <p:cNvSpPr txBox="1"/>
          <p:nvPr/>
        </p:nvSpPr>
        <p:spPr>
          <a:xfrm>
            <a:off x="335600" y="496400"/>
            <a:ext cx="8520600" cy="6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n-US" sz="2500">
                <a:solidFill>
                  <a:schemeClr val="dk1"/>
                </a:solidFill>
              </a:rPr>
              <a:t>Accurracy &amp; Speed Improvement : Model Comparision</a:t>
            </a:r>
            <a:endParaRPr b="1" i="0" sz="25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09816821a3_0_1"/>
          <p:cNvSpPr txBox="1"/>
          <p:nvPr>
            <p:ph idx="1" type="body"/>
          </p:nvPr>
        </p:nvSpPr>
        <p:spPr>
          <a:xfrm>
            <a:off x="814388" y="1608667"/>
            <a:ext cx="7563000" cy="4335000"/>
          </a:xfrm>
          <a:prstGeom prst="rect">
            <a:avLst/>
          </a:prstGeom>
        </p:spPr>
        <p:txBody>
          <a:bodyPr anchorCtr="0" anchor="t" bIns="45700" lIns="91425" spcFirstLastPara="1" rIns="91425" wrap="square" tIns="45700">
            <a:noAutofit/>
          </a:bodyPr>
          <a:lstStyle/>
          <a:p>
            <a:pPr indent="0" lvl="0" marL="0" rtl="0" algn="l">
              <a:spcBef>
                <a:spcPts val="1200"/>
              </a:spcBef>
              <a:spcAft>
                <a:spcPts val="0"/>
              </a:spcAft>
              <a:buNone/>
            </a:pPr>
            <a:r>
              <a:rPr lang="en-US" sz="1400"/>
              <a:t>The Yolov4-tiny method uses CSPDarknet53-tiny network as backbone network which uses CSPBlock module in cross stage partial network instead of the ResBlock module in residual network.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US" sz="1400"/>
              <a:t>The CSPBlock module divides the feature map into two parts, and combines the two parts by cross stage residual edge. This makes the gradient flow can propagate in two different network paths to increase the correlation difference of gradient information. The CSPBlock module can enhance the learning ability of convolution network comparing with ResBlock module. Although this increase computation by 10%-20%, it improves the accuracy.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US" sz="1400"/>
              <a:t>To reduce the amount of calculation, it removes the computational bottlenecks that have higher amount of calculation in CSPBlock module. It improves the accuracy of Yolov4-tiny method in the case of constant or even reduced computation.</a:t>
            </a:r>
            <a:endParaRPr sz="1400"/>
          </a:p>
        </p:txBody>
      </p:sp>
      <p:sp>
        <p:nvSpPr>
          <p:cNvPr id="136" name="Google Shape;136;g109816821a3_0_1"/>
          <p:cNvSpPr txBox="1"/>
          <p:nvPr>
            <p:ph type="title"/>
          </p:nvPr>
        </p:nvSpPr>
        <p:spPr>
          <a:xfrm>
            <a:off x="2432242" y="6215230"/>
            <a:ext cx="6387600" cy="307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096bdaf408_0_24"/>
          <p:cNvSpPr txBox="1"/>
          <p:nvPr>
            <p:ph idx="1" type="body"/>
          </p:nvPr>
        </p:nvSpPr>
        <p:spPr>
          <a:xfrm>
            <a:off x="790488" y="402467"/>
            <a:ext cx="7563000" cy="4335000"/>
          </a:xfrm>
          <a:prstGeom prst="rect">
            <a:avLst/>
          </a:prstGeom>
        </p:spPr>
        <p:txBody>
          <a:bodyPr anchorCtr="0" anchor="t" bIns="45700" lIns="91425" spcFirstLastPara="1" rIns="91425" wrap="square" tIns="45700">
            <a:noAutofit/>
          </a:bodyPr>
          <a:lstStyle/>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US"/>
              <a:t>Training</a:t>
            </a:r>
            <a:r>
              <a:rPr lang="en-US"/>
              <a:t> Graphs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p:txBody>
      </p:sp>
      <p:sp>
        <p:nvSpPr>
          <p:cNvPr id="143" name="Google Shape;143;g1096bdaf408_0_24"/>
          <p:cNvSpPr txBox="1"/>
          <p:nvPr>
            <p:ph type="title"/>
          </p:nvPr>
        </p:nvSpPr>
        <p:spPr>
          <a:xfrm>
            <a:off x="2432242" y="6215230"/>
            <a:ext cx="6387600" cy="307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pic>
        <p:nvPicPr>
          <p:cNvPr id="144" name="Google Shape;144;g1096bdaf408_0_24"/>
          <p:cNvPicPr preferRelativeResize="0"/>
          <p:nvPr/>
        </p:nvPicPr>
        <p:blipFill>
          <a:blip r:embed="rId3">
            <a:alphaModFix/>
          </a:blip>
          <a:stretch>
            <a:fillRect/>
          </a:stretch>
        </p:blipFill>
        <p:spPr>
          <a:xfrm>
            <a:off x="652675" y="2338250"/>
            <a:ext cx="3436850" cy="2971625"/>
          </a:xfrm>
          <a:prstGeom prst="rect">
            <a:avLst/>
          </a:prstGeom>
          <a:noFill/>
          <a:ln>
            <a:noFill/>
          </a:ln>
        </p:spPr>
      </p:pic>
      <p:pic>
        <p:nvPicPr>
          <p:cNvPr id="145" name="Google Shape;145;g1096bdaf408_0_24"/>
          <p:cNvPicPr preferRelativeResize="0"/>
          <p:nvPr/>
        </p:nvPicPr>
        <p:blipFill>
          <a:blip r:embed="rId4">
            <a:alphaModFix/>
          </a:blip>
          <a:stretch>
            <a:fillRect/>
          </a:stretch>
        </p:blipFill>
        <p:spPr>
          <a:xfrm>
            <a:off x="4911450" y="2338250"/>
            <a:ext cx="3158475" cy="2877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096bdaf408_0_15"/>
          <p:cNvSpPr txBox="1"/>
          <p:nvPr>
            <p:ph idx="1" type="body"/>
          </p:nvPr>
        </p:nvSpPr>
        <p:spPr>
          <a:xfrm>
            <a:off x="790488" y="609042"/>
            <a:ext cx="7563000" cy="4335000"/>
          </a:xfrm>
          <a:prstGeom prst="rect">
            <a:avLst/>
          </a:prstGeom>
        </p:spPr>
        <p:txBody>
          <a:bodyPr anchorCtr="0" anchor="t" bIns="45700" lIns="91425" spcFirstLastPara="1" rIns="91425" wrap="square" tIns="45700">
            <a:noAutofit/>
          </a:bodyPr>
          <a:lstStyle/>
          <a:p>
            <a:pPr indent="0" lvl="0" marL="0" rtl="0" algn="l">
              <a:spcBef>
                <a:spcPts val="1200"/>
              </a:spcBef>
              <a:spcAft>
                <a:spcPts val="0"/>
              </a:spcAft>
              <a:buNone/>
            </a:pPr>
            <a:r>
              <a:rPr lang="en-US"/>
              <a:t>Comparison</a:t>
            </a:r>
            <a:r>
              <a:rPr lang="en-US"/>
              <a:t> Metrics : </a:t>
            </a:r>
            <a:r>
              <a:rPr b="0" lang="en-US" sz="1900"/>
              <a:t>IOU = 50%</a:t>
            </a:r>
            <a:endParaRPr b="0" sz="1900"/>
          </a:p>
          <a:p>
            <a:pPr indent="0" lvl="0" marL="0" rtl="0" algn="l">
              <a:spcBef>
                <a:spcPts val="1200"/>
              </a:spcBef>
              <a:spcAft>
                <a:spcPts val="0"/>
              </a:spcAft>
              <a:buNone/>
            </a:pPr>
            <a:r>
              <a:t/>
            </a:r>
            <a:endParaRPr b="0" sz="1900"/>
          </a:p>
          <a:p>
            <a:pPr indent="0" lvl="0" marL="0" rtl="0" algn="l">
              <a:spcBef>
                <a:spcPts val="1200"/>
              </a:spcBef>
              <a:spcAft>
                <a:spcPts val="0"/>
              </a:spcAft>
              <a:buNone/>
            </a:pPr>
            <a:r>
              <a:t/>
            </a:r>
            <a:endParaRPr b="0" sz="1900"/>
          </a:p>
        </p:txBody>
      </p:sp>
      <p:sp>
        <p:nvSpPr>
          <p:cNvPr id="152" name="Google Shape;152;g1096bdaf408_0_15"/>
          <p:cNvSpPr txBox="1"/>
          <p:nvPr>
            <p:ph type="title"/>
          </p:nvPr>
        </p:nvSpPr>
        <p:spPr>
          <a:xfrm>
            <a:off x="2432242" y="6215230"/>
            <a:ext cx="6387600" cy="307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graphicFrame>
        <p:nvGraphicFramePr>
          <p:cNvPr id="153" name="Google Shape;153;g1096bdaf408_0_15"/>
          <p:cNvGraphicFramePr/>
          <p:nvPr/>
        </p:nvGraphicFramePr>
        <p:xfrm>
          <a:off x="952500" y="1447950"/>
          <a:ext cx="3000000" cy="3000000"/>
        </p:xfrm>
        <a:graphic>
          <a:graphicData uri="http://schemas.openxmlformats.org/drawingml/2006/table">
            <a:tbl>
              <a:tblPr>
                <a:noFill/>
                <a:tableStyleId>{652DF8BD-EFB4-47B9-9045-70EB340CD4FD}</a:tableStyleId>
              </a:tblPr>
              <a:tblGrid>
                <a:gridCol w="2413000"/>
                <a:gridCol w="2413000"/>
                <a:gridCol w="2413000"/>
              </a:tblGrid>
              <a:tr h="381000">
                <a:tc>
                  <a:txBody>
                    <a:bodyPr/>
                    <a:lstStyle/>
                    <a:p>
                      <a:pPr indent="0" lvl="0" marL="0" rtl="0" algn="l">
                        <a:spcBef>
                          <a:spcPts val="0"/>
                        </a:spcBef>
                        <a:spcAft>
                          <a:spcPts val="0"/>
                        </a:spcAft>
                        <a:buNone/>
                      </a:pPr>
                      <a:r>
                        <a:rPr lang="en-US"/>
                        <a:t>MODEL</a:t>
                      </a:r>
                      <a:endParaRPr/>
                    </a:p>
                  </a:txBody>
                  <a:tcPr marT="91425" marB="91425" marR="91425" marL="91425"/>
                </a:tc>
                <a:tc>
                  <a:txBody>
                    <a:bodyPr/>
                    <a:lstStyle/>
                    <a:p>
                      <a:pPr indent="0" lvl="0" marL="0" rtl="0" algn="l">
                        <a:spcBef>
                          <a:spcPts val="0"/>
                        </a:spcBef>
                        <a:spcAft>
                          <a:spcPts val="0"/>
                        </a:spcAft>
                        <a:buNone/>
                      </a:pPr>
                      <a:r>
                        <a:rPr lang="en-US"/>
                        <a:t>YOLOV3-Tiny </a:t>
                      </a:r>
                      <a:endParaRPr/>
                    </a:p>
                  </a:txBody>
                  <a:tcPr marT="91425" marB="91425" marR="91425" marL="91425"/>
                </a:tc>
                <a:tc>
                  <a:txBody>
                    <a:bodyPr/>
                    <a:lstStyle/>
                    <a:p>
                      <a:pPr indent="0" lvl="0" marL="0" rtl="0" algn="l">
                        <a:spcBef>
                          <a:spcPts val="0"/>
                        </a:spcBef>
                        <a:spcAft>
                          <a:spcPts val="0"/>
                        </a:spcAft>
                        <a:buNone/>
                      </a:pPr>
                      <a:r>
                        <a:rPr lang="en-US"/>
                        <a:t>YOLOV4-Tiny</a:t>
                      </a:r>
                      <a:endParaRPr/>
                    </a:p>
                  </a:txBody>
                  <a:tcPr marT="91425" marB="91425" marR="91425" marL="91425"/>
                </a:tc>
              </a:tr>
              <a:tr h="381000">
                <a:tc>
                  <a:txBody>
                    <a:bodyPr/>
                    <a:lstStyle/>
                    <a:p>
                      <a:pPr indent="0" lvl="0" marL="0" rtl="0" algn="l">
                        <a:spcBef>
                          <a:spcPts val="0"/>
                        </a:spcBef>
                        <a:spcAft>
                          <a:spcPts val="0"/>
                        </a:spcAft>
                        <a:buNone/>
                      </a:pPr>
                      <a:r>
                        <a:rPr lang="en-US"/>
                        <a:t>Gun (AP)</a:t>
                      </a:r>
                      <a:endParaRPr/>
                    </a:p>
                  </a:txBody>
                  <a:tcPr marT="91425" marB="91425" marR="91425" marL="91425"/>
                </a:tc>
                <a:tc>
                  <a:txBody>
                    <a:bodyPr/>
                    <a:lstStyle/>
                    <a:p>
                      <a:pPr indent="0" lvl="0" marL="0" rtl="0" algn="l">
                        <a:spcBef>
                          <a:spcPts val="0"/>
                        </a:spcBef>
                        <a:spcAft>
                          <a:spcPts val="0"/>
                        </a:spcAft>
                        <a:buNone/>
                      </a:pPr>
                      <a:r>
                        <a:rPr lang="en-US"/>
                        <a:t>93.59</a:t>
                      </a:r>
                      <a:endParaRPr/>
                    </a:p>
                  </a:txBody>
                  <a:tcPr marT="91425" marB="91425" marR="91425" marL="91425"/>
                </a:tc>
                <a:tc>
                  <a:txBody>
                    <a:bodyPr/>
                    <a:lstStyle/>
                    <a:p>
                      <a:pPr indent="0" lvl="0" marL="0" rtl="0" algn="l">
                        <a:spcBef>
                          <a:spcPts val="1200"/>
                        </a:spcBef>
                        <a:spcAft>
                          <a:spcPts val="0"/>
                        </a:spcAft>
                        <a:buClr>
                          <a:schemeClr val="dk1"/>
                        </a:buClr>
                        <a:buSzPts val="1100"/>
                        <a:buFont typeface="Arial"/>
                        <a:buNone/>
                      </a:pPr>
                      <a:r>
                        <a:rPr lang="en-US" sz="1300">
                          <a:solidFill>
                            <a:schemeClr val="dk1"/>
                          </a:solidFill>
                        </a:rPr>
                        <a:t>96.95</a:t>
                      </a:r>
                      <a:endParaRPr sz="300"/>
                    </a:p>
                  </a:txBody>
                  <a:tcPr marT="91425" marB="91425" marR="91425" marL="91425"/>
                </a:tc>
              </a:tr>
              <a:tr h="350575">
                <a:tc>
                  <a:txBody>
                    <a:bodyPr/>
                    <a:lstStyle/>
                    <a:p>
                      <a:pPr indent="0" lvl="0" marL="0" rtl="0" algn="l">
                        <a:spcBef>
                          <a:spcPts val="0"/>
                        </a:spcBef>
                        <a:spcAft>
                          <a:spcPts val="0"/>
                        </a:spcAft>
                        <a:buNone/>
                      </a:pPr>
                      <a:r>
                        <a:rPr lang="en-US"/>
                        <a:t>Knife (AP)</a:t>
                      </a:r>
                      <a:endParaRPr/>
                    </a:p>
                  </a:txBody>
                  <a:tcPr marT="91425" marB="91425" marR="91425" marL="91425"/>
                </a:tc>
                <a:tc>
                  <a:txBody>
                    <a:bodyPr/>
                    <a:lstStyle/>
                    <a:p>
                      <a:pPr indent="0" lvl="0" marL="0" rtl="0" algn="l">
                        <a:spcBef>
                          <a:spcPts val="0"/>
                        </a:spcBef>
                        <a:spcAft>
                          <a:spcPts val="0"/>
                        </a:spcAft>
                        <a:buNone/>
                      </a:pPr>
                      <a:r>
                        <a:rPr lang="en-US"/>
                        <a:t>94.82</a:t>
                      </a:r>
                      <a:endParaRPr/>
                    </a:p>
                  </a:txBody>
                  <a:tcPr marT="91425" marB="91425" marR="91425" marL="91425"/>
                </a:tc>
                <a:tc>
                  <a:txBody>
                    <a:bodyPr/>
                    <a:lstStyle/>
                    <a:p>
                      <a:pPr indent="0" lvl="0" marL="0" rtl="0" algn="l">
                        <a:spcBef>
                          <a:spcPts val="0"/>
                        </a:spcBef>
                        <a:spcAft>
                          <a:spcPts val="0"/>
                        </a:spcAft>
                        <a:buNone/>
                      </a:pPr>
                      <a:r>
                        <a:rPr lang="en-US"/>
                        <a:t>93.95</a:t>
                      </a:r>
                      <a:endParaRPr/>
                    </a:p>
                  </a:txBody>
                  <a:tcPr marT="91425" marB="91425" marR="91425" marL="91425"/>
                </a:tc>
              </a:tr>
              <a:tr h="336025">
                <a:tc>
                  <a:txBody>
                    <a:bodyPr/>
                    <a:lstStyle/>
                    <a:p>
                      <a:pPr indent="0" lvl="0" marL="0" rtl="0" algn="l">
                        <a:spcBef>
                          <a:spcPts val="0"/>
                        </a:spcBef>
                        <a:spcAft>
                          <a:spcPts val="0"/>
                        </a:spcAft>
                        <a:buNone/>
                      </a:pPr>
                      <a:r>
                        <a:rPr lang="en-US"/>
                        <a:t>Razor (AP)</a:t>
                      </a:r>
                      <a:endParaRPr/>
                    </a:p>
                  </a:txBody>
                  <a:tcPr marT="91425" marB="91425" marR="91425" marL="91425"/>
                </a:tc>
                <a:tc>
                  <a:txBody>
                    <a:bodyPr/>
                    <a:lstStyle/>
                    <a:p>
                      <a:pPr indent="0" lvl="0" marL="0" rtl="0" algn="l">
                        <a:spcBef>
                          <a:spcPts val="0"/>
                        </a:spcBef>
                        <a:spcAft>
                          <a:spcPts val="0"/>
                        </a:spcAft>
                        <a:buNone/>
                      </a:pPr>
                      <a:r>
                        <a:rPr lang="en-US"/>
                        <a:t>55.05</a:t>
                      </a:r>
                      <a:endParaRPr/>
                    </a:p>
                  </a:txBody>
                  <a:tcPr marT="91425" marB="91425" marR="91425" marL="91425"/>
                </a:tc>
                <a:tc>
                  <a:txBody>
                    <a:bodyPr/>
                    <a:lstStyle/>
                    <a:p>
                      <a:pPr indent="0" lvl="0" marL="0" rtl="0" algn="l">
                        <a:spcBef>
                          <a:spcPts val="0"/>
                        </a:spcBef>
                        <a:spcAft>
                          <a:spcPts val="0"/>
                        </a:spcAft>
                        <a:buNone/>
                      </a:pPr>
                      <a:r>
                        <a:rPr lang="en-US"/>
                        <a:t>84.62</a:t>
                      </a:r>
                      <a:endParaRPr/>
                    </a:p>
                  </a:txBody>
                  <a:tcPr marT="91425" marB="91425" marR="91425" marL="91425"/>
                </a:tc>
              </a:tr>
              <a:tr h="381000">
                <a:tc>
                  <a:txBody>
                    <a:bodyPr/>
                    <a:lstStyle/>
                    <a:p>
                      <a:pPr indent="0" lvl="0" marL="0" rtl="0" algn="l">
                        <a:spcBef>
                          <a:spcPts val="0"/>
                        </a:spcBef>
                        <a:spcAft>
                          <a:spcPts val="0"/>
                        </a:spcAft>
                        <a:buNone/>
                      </a:pPr>
                      <a:r>
                        <a:rPr lang="en-US"/>
                        <a:t>Shuriken (AP)</a:t>
                      </a:r>
                      <a:endParaRPr/>
                    </a:p>
                  </a:txBody>
                  <a:tcPr marT="91425" marB="91425" marR="91425" marL="91425"/>
                </a:tc>
                <a:tc>
                  <a:txBody>
                    <a:bodyPr/>
                    <a:lstStyle/>
                    <a:p>
                      <a:pPr indent="0" lvl="0" marL="0" rtl="0" algn="l">
                        <a:spcBef>
                          <a:spcPts val="0"/>
                        </a:spcBef>
                        <a:spcAft>
                          <a:spcPts val="0"/>
                        </a:spcAft>
                        <a:buNone/>
                      </a:pPr>
                      <a:r>
                        <a:rPr lang="en-US"/>
                        <a:t>86.59</a:t>
                      </a:r>
                      <a:endParaRPr/>
                    </a:p>
                  </a:txBody>
                  <a:tcPr marT="91425" marB="91425" marR="91425" marL="91425"/>
                </a:tc>
                <a:tc>
                  <a:txBody>
                    <a:bodyPr/>
                    <a:lstStyle/>
                    <a:p>
                      <a:pPr indent="0" lvl="0" marL="0" rtl="0" algn="l">
                        <a:spcBef>
                          <a:spcPts val="0"/>
                        </a:spcBef>
                        <a:spcAft>
                          <a:spcPts val="0"/>
                        </a:spcAft>
                        <a:buNone/>
                      </a:pPr>
                      <a:r>
                        <a:rPr lang="en-US"/>
                        <a:t>79.26</a:t>
                      </a:r>
                      <a:endParaRPr/>
                    </a:p>
                  </a:txBody>
                  <a:tcPr marT="91425" marB="91425" marR="91425" marL="91425"/>
                </a:tc>
              </a:tr>
              <a:tr h="381000">
                <a:tc>
                  <a:txBody>
                    <a:bodyPr/>
                    <a:lstStyle/>
                    <a:p>
                      <a:pPr indent="0" lvl="0" marL="0" rtl="0" algn="l">
                        <a:spcBef>
                          <a:spcPts val="0"/>
                        </a:spcBef>
                        <a:spcAft>
                          <a:spcPts val="0"/>
                        </a:spcAft>
                        <a:buNone/>
                      </a:pPr>
                      <a:r>
                        <a:rPr lang="en-US"/>
                        <a:t>Mean Average Precision</a:t>
                      </a:r>
                      <a:endParaRPr/>
                    </a:p>
                  </a:txBody>
                  <a:tcPr marT="91425" marB="91425" marR="91425" marL="91425"/>
                </a:tc>
                <a:tc>
                  <a:txBody>
                    <a:bodyPr/>
                    <a:lstStyle/>
                    <a:p>
                      <a:pPr indent="0" lvl="0" marL="0" rtl="0" algn="l">
                        <a:spcBef>
                          <a:spcPts val="0"/>
                        </a:spcBef>
                        <a:spcAft>
                          <a:spcPts val="0"/>
                        </a:spcAft>
                        <a:buNone/>
                      </a:pPr>
                      <a:r>
                        <a:rPr lang="en-US"/>
                        <a:t>82.52</a:t>
                      </a:r>
                      <a:endParaRPr/>
                    </a:p>
                  </a:txBody>
                  <a:tcPr marT="91425" marB="91425" marR="91425" marL="91425"/>
                </a:tc>
                <a:tc>
                  <a:txBody>
                    <a:bodyPr/>
                    <a:lstStyle/>
                    <a:p>
                      <a:pPr indent="0" lvl="0" marL="0" rtl="0" algn="l">
                        <a:spcBef>
                          <a:spcPts val="0"/>
                        </a:spcBef>
                        <a:spcAft>
                          <a:spcPts val="0"/>
                        </a:spcAft>
                        <a:buNone/>
                      </a:pPr>
                      <a:r>
                        <a:rPr lang="en-US"/>
                        <a:t>88.69</a:t>
                      </a:r>
                      <a:endParaRPr/>
                    </a:p>
                  </a:txBody>
                  <a:tcPr marT="91425" marB="91425" marR="91425" marL="91425"/>
                </a:tc>
              </a:tr>
              <a:tr h="381000">
                <a:tc>
                  <a:txBody>
                    <a:bodyPr/>
                    <a:lstStyle/>
                    <a:p>
                      <a:pPr indent="0" lvl="0" marL="0" rtl="0" algn="l">
                        <a:spcBef>
                          <a:spcPts val="0"/>
                        </a:spcBef>
                        <a:spcAft>
                          <a:spcPts val="0"/>
                        </a:spcAft>
                        <a:buNone/>
                      </a:pPr>
                      <a:r>
                        <a:rPr lang="en-US"/>
                        <a:t>Average IOU</a:t>
                      </a:r>
                      <a:endParaRPr/>
                    </a:p>
                  </a:txBody>
                  <a:tcPr marT="91425" marB="91425" marR="91425" marL="91425"/>
                </a:tc>
                <a:tc>
                  <a:txBody>
                    <a:bodyPr/>
                    <a:lstStyle/>
                    <a:p>
                      <a:pPr indent="0" lvl="0" marL="0" rtl="0" algn="l">
                        <a:spcBef>
                          <a:spcPts val="0"/>
                        </a:spcBef>
                        <a:spcAft>
                          <a:spcPts val="0"/>
                        </a:spcAft>
                        <a:buNone/>
                      </a:pPr>
                      <a:r>
                        <a:rPr lang="en-US"/>
                        <a:t>72.37</a:t>
                      </a:r>
                      <a:endParaRPr/>
                    </a:p>
                  </a:txBody>
                  <a:tcPr marT="91425" marB="91425" marR="91425" marL="91425"/>
                </a:tc>
                <a:tc>
                  <a:txBody>
                    <a:bodyPr/>
                    <a:lstStyle/>
                    <a:p>
                      <a:pPr indent="0" lvl="0" marL="0" rtl="0" algn="l">
                        <a:spcBef>
                          <a:spcPts val="0"/>
                        </a:spcBef>
                        <a:spcAft>
                          <a:spcPts val="0"/>
                        </a:spcAft>
                        <a:buNone/>
                      </a:pPr>
                      <a:r>
                        <a:rPr lang="en-US"/>
                        <a:t>70.46</a:t>
                      </a:r>
                      <a:endParaRPr/>
                    </a:p>
                  </a:txBody>
                  <a:tcPr marT="91425" marB="91425" marR="91425" marL="91425"/>
                </a:tc>
              </a:tr>
              <a:tr h="381000">
                <a:tc>
                  <a:txBody>
                    <a:bodyPr/>
                    <a:lstStyle/>
                    <a:p>
                      <a:pPr indent="0" lvl="0" marL="0" rtl="0" algn="l">
                        <a:spcBef>
                          <a:spcPts val="0"/>
                        </a:spcBef>
                        <a:spcAft>
                          <a:spcPts val="0"/>
                        </a:spcAft>
                        <a:buNone/>
                      </a:pPr>
                      <a:r>
                        <a:rPr lang="en-US"/>
                        <a:t>BFLOPS</a:t>
                      </a:r>
                      <a:endParaRPr/>
                    </a:p>
                  </a:txBody>
                  <a:tcPr marT="91425" marB="91425" marR="91425" marL="91425"/>
                </a:tc>
                <a:tc>
                  <a:txBody>
                    <a:bodyPr/>
                    <a:lstStyle/>
                    <a:p>
                      <a:pPr indent="0" lvl="0" marL="0" rtl="0" algn="l">
                        <a:spcBef>
                          <a:spcPts val="0"/>
                        </a:spcBef>
                        <a:spcAft>
                          <a:spcPts val="0"/>
                        </a:spcAft>
                        <a:buNone/>
                      </a:pPr>
                      <a:r>
                        <a:rPr lang="en-US"/>
                        <a:t>5.452</a:t>
                      </a:r>
                      <a:endParaRPr/>
                    </a:p>
                  </a:txBody>
                  <a:tcPr marT="91425" marB="91425" marR="91425" marL="91425"/>
                </a:tc>
                <a:tc>
                  <a:txBody>
                    <a:bodyPr/>
                    <a:lstStyle/>
                    <a:p>
                      <a:pPr indent="0" lvl="0" marL="0" rtl="0" algn="l">
                        <a:spcBef>
                          <a:spcPts val="0"/>
                        </a:spcBef>
                        <a:spcAft>
                          <a:spcPts val="0"/>
                        </a:spcAft>
                        <a:buNone/>
                      </a:pPr>
                      <a:r>
                        <a:rPr lang="en-US"/>
                        <a:t>6.792</a:t>
                      </a:r>
                      <a:endParaRPr/>
                    </a:p>
                  </a:txBody>
                  <a:tcPr marT="91425" marB="91425" marR="91425" marL="91425"/>
                </a:tc>
              </a:tr>
              <a:tr h="381000">
                <a:tc>
                  <a:txBody>
                    <a:bodyPr/>
                    <a:lstStyle/>
                    <a:p>
                      <a:pPr indent="0" lvl="0" marL="0" rtl="0" algn="l">
                        <a:spcBef>
                          <a:spcPts val="0"/>
                        </a:spcBef>
                        <a:spcAft>
                          <a:spcPts val="0"/>
                        </a:spcAft>
                        <a:buNone/>
                      </a:pPr>
                      <a:r>
                        <a:rPr lang="en-US"/>
                        <a:t>FPS</a:t>
                      </a:r>
                      <a:endParaRPr/>
                    </a:p>
                  </a:txBody>
                  <a:tcPr marT="91425" marB="91425" marR="91425" marL="91425"/>
                </a:tc>
                <a:tc>
                  <a:txBody>
                    <a:bodyPr/>
                    <a:lstStyle/>
                    <a:p>
                      <a:pPr indent="0" lvl="0" marL="0" rtl="0" algn="l">
                        <a:spcBef>
                          <a:spcPts val="0"/>
                        </a:spcBef>
                        <a:spcAft>
                          <a:spcPts val="0"/>
                        </a:spcAft>
                        <a:buNone/>
                      </a:pPr>
                      <a:r>
                        <a:rPr lang="en-US"/>
                        <a:t>400</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263</a:t>
                      </a:r>
                      <a:endParaRPr/>
                    </a:p>
                  </a:txBody>
                  <a:tcPr marT="91425" marB="91425" marR="91425" marL="91425"/>
                </a:tc>
              </a:tr>
              <a:tr h="381000">
                <a:tc>
                  <a:txBody>
                    <a:bodyPr/>
                    <a:lstStyle/>
                    <a:p>
                      <a:pPr indent="0" lvl="0" marL="0" rtl="0" algn="l">
                        <a:spcBef>
                          <a:spcPts val="0"/>
                        </a:spcBef>
                        <a:spcAft>
                          <a:spcPts val="0"/>
                        </a:spcAft>
                        <a:buNone/>
                      </a:pPr>
                      <a:r>
                        <a:rPr lang="en-US"/>
                        <a:t>Per Frame Inference</a:t>
                      </a:r>
                      <a:endParaRPr/>
                    </a:p>
                  </a:txBody>
                  <a:tcPr marT="91425" marB="91425" marR="91425" marL="91425"/>
                </a:tc>
                <a:tc>
                  <a:txBody>
                    <a:bodyPr/>
                    <a:lstStyle/>
                    <a:p>
                      <a:pPr indent="0" lvl="0" marL="0" rtl="0" algn="l">
                        <a:spcBef>
                          <a:spcPts val="0"/>
                        </a:spcBef>
                        <a:spcAft>
                          <a:spcPts val="0"/>
                        </a:spcAft>
                        <a:buNone/>
                      </a:pPr>
                      <a:r>
                        <a:rPr lang="en-US"/>
                        <a:t>2.5 ms</a:t>
                      </a:r>
                      <a:endParaRPr/>
                    </a:p>
                  </a:txBody>
                  <a:tcPr marT="91425" marB="91425" marR="91425" marL="91425"/>
                </a:tc>
                <a:tc>
                  <a:txBody>
                    <a:bodyPr/>
                    <a:lstStyle/>
                    <a:p>
                      <a:pPr indent="0" lvl="0" marL="0" rtl="0" algn="l">
                        <a:spcBef>
                          <a:spcPts val="0"/>
                        </a:spcBef>
                        <a:spcAft>
                          <a:spcPts val="0"/>
                        </a:spcAft>
                        <a:buNone/>
                      </a:pPr>
                      <a:r>
                        <a:rPr lang="en-US">
                          <a:solidFill>
                            <a:schemeClr val="dk1"/>
                          </a:solidFill>
                        </a:rPr>
                        <a:t>3.8ms</a:t>
                      </a:r>
                      <a:endParaRPr>
                        <a:solidFill>
                          <a:schemeClr val="dk1"/>
                        </a:solidFill>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109816821a3_0_11"/>
          <p:cNvSpPr txBox="1"/>
          <p:nvPr>
            <p:ph type="title"/>
          </p:nvPr>
        </p:nvSpPr>
        <p:spPr>
          <a:xfrm>
            <a:off x="864102" y="6215225"/>
            <a:ext cx="7955700" cy="307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rPr lang="en-US" sz="1300"/>
              <a:t>Xiaotian Gonga , Li Mab and Hangkong Ouyang An improved method of Tiny YOLOV3  </a:t>
            </a:r>
            <a:endParaRPr sz="1300"/>
          </a:p>
        </p:txBody>
      </p:sp>
      <p:pic>
        <p:nvPicPr>
          <p:cNvPr id="160" name="Google Shape;160;g109816821a3_0_11"/>
          <p:cNvPicPr preferRelativeResize="0"/>
          <p:nvPr/>
        </p:nvPicPr>
        <p:blipFill>
          <a:blip r:embed="rId3">
            <a:alphaModFix/>
          </a:blip>
          <a:stretch>
            <a:fillRect/>
          </a:stretch>
        </p:blipFill>
        <p:spPr>
          <a:xfrm>
            <a:off x="453975" y="1398650"/>
            <a:ext cx="5876925" cy="4128900"/>
          </a:xfrm>
          <a:prstGeom prst="rect">
            <a:avLst/>
          </a:prstGeom>
          <a:noFill/>
          <a:ln>
            <a:noFill/>
          </a:ln>
        </p:spPr>
      </p:pic>
      <p:pic>
        <p:nvPicPr>
          <p:cNvPr id="161" name="Google Shape;161;g109816821a3_0_11"/>
          <p:cNvPicPr preferRelativeResize="0"/>
          <p:nvPr/>
        </p:nvPicPr>
        <p:blipFill>
          <a:blip r:embed="rId4">
            <a:alphaModFix/>
          </a:blip>
          <a:stretch>
            <a:fillRect/>
          </a:stretch>
        </p:blipFill>
        <p:spPr>
          <a:xfrm>
            <a:off x="4887863" y="1263375"/>
            <a:ext cx="1476375" cy="1371600"/>
          </a:xfrm>
          <a:prstGeom prst="rect">
            <a:avLst/>
          </a:prstGeom>
          <a:noFill/>
          <a:ln>
            <a:noFill/>
          </a:ln>
        </p:spPr>
      </p:pic>
      <p:sp>
        <p:nvSpPr>
          <p:cNvPr id="162" name="Google Shape;162;g109816821a3_0_11"/>
          <p:cNvSpPr txBox="1"/>
          <p:nvPr/>
        </p:nvSpPr>
        <p:spPr>
          <a:xfrm>
            <a:off x="96025" y="384050"/>
            <a:ext cx="6748200" cy="5541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US" sz="2400">
                <a:solidFill>
                  <a:schemeClr val="dk1"/>
                </a:solidFill>
              </a:rPr>
              <a:t>Improved YoloTinyV3 Model</a:t>
            </a:r>
            <a:endParaRPr sz="19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096bdaf408_0_7"/>
          <p:cNvSpPr txBox="1"/>
          <p:nvPr>
            <p:ph type="title"/>
          </p:nvPr>
        </p:nvSpPr>
        <p:spPr>
          <a:xfrm>
            <a:off x="2432242" y="6215230"/>
            <a:ext cx="6387600" cy="307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
        <p:nvSpPr>
          <p:cNvPr id="169" name="Google Shape;169;g1096bdaf408_0_7"/>
          <p:cNvSpPr txBox="1"/>
          <p:nvPr/>
        </p:nvSpPr>
        <p:spPr>
          <a:xfrm>
            <a:off x="206775" y="690625"/>
            <a:ext cx="86130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000">
              <a:solidFill>
                <a:schemeClr val="dk1"/>
              </a:solidFill>
            </a:endParaRPr>
          </a:p>
          <a:p>
            <a:pPr indent="0" lvl="0" marL="0" rtl="0" algn="l">
              <a:spcBef>
                <a:spcPts val="0"/>
              </a:spcBef>
              <a:spcAft>
                <a:spcPts val="0"/>
              </a:spcAft>
              <a:buNone/>
            </a:pPr>
            <a:r>
              <a:t/>
            </a:r>
            <a:endParaRPr b="1" sz="3000">
              <a:solidFill>
                <a:schemeClr val="dk1"/>
              </a:solidFill>
            </a:endParaRPr>
          </a:p>
          <a:p>
            <a:pPr indent="0" lvl="0" marL="0" rtl="0" algn="l">
              <a:spcBef>
                <a:spcPts val="0"/>
              </a:spcBef>
              <a:spcAft>
                <a:spcPts val="0"/>
              </a:spcAft>
              <a:buNone/>
            </a:pPr>
            <a:r>
              <a:rPr b="1" lang="en-US" sz="3000">
                <a:solidFill>
                  <a:schemeClr val="dk1"/>
                </a:solidFill>
              </a:rPr>
              <a:t>Speed Improvement  : </a:t>
            </a:r>
            <a:endParaRPr b="1" sz="3000">
              <a:solidFill>
                <a:schemeClr val="dk1"/>
              </a:solidFill>
            </a:endParaRPr>
          </a:p>
          <a:p>
            <a:pPr indent="0" lvl="0" marL="0" rtl="0" algn="l">
              <a:spcBef>
                <a:spcPts val="0"/>
              </a:spcBef>
              <a:spcAft>
                <a:spcPts val="0"/>
              </a:spcAft>
              <a:buNone/>
            </a:pPr>
            <a:r>
              <a:t/>
            </a:r>
            <a:endParaRPr b="1" sz="3000">
              <a:solidFill>
                <a:schemeClr val="dk1"/>
              </a:solidFill>
            </a:endParaRPr>
          </a:p>
          <a:p>
            <a:pPr indent="0" lvl="0" marL="0" rtl="0" algn="l">
              <a:spcBef>
                <a:spcPts val="0"/>
              </a:spcBef>
              <a:spcAft>
                <a:spcPts val="0"/>
              </a:spcAft>
              <a:buNone/>
            </a:pPr>
            <a:r>
              <a:t/>
            </a:r>
            <a:endParaRPr b="1" sz="2700">
              <a:solidFill>
                <a:schemeClr val="dk1"/>
              </a:solidFill>
            </a:endParaRPr>
          </a:p>
          <a:p>
            <a:pPr indent="0" lvl="0" marL="0" rtl="0" algn="l">
              <a:spcBef>
                <a:spcPts val="0"/>
              </a:spcBef>
              <a:spcAft>
                <a:spcPts val="0"/>
              </a:spcAft>
              <a:buNone/>
            </a:pPr>
            <a:r>
              <a:rPr lang="en-US" sz="2700">
                <a:solidFill>
                  <a:schemeClr val="dk1"/>
                </a:solidFill>
              </a:rPr>
              <a:t>Future Step , increase the speed of model using pruning techniques </a:t>
            </a:r>
            <a:endParaRPr sz="2700">
              <a:solidFill>
                <a:schemeClr val="dk1"/>
              </a:solidFill>
            </a:endParaRPr>
          </a:p>
          <a:p>
            <a:pPr indent="0" lvl="0" marL="0" rtl="0" algn="l">
              <a:spcBef>
                <a:spcPts val="0"/>
              </a:spcBef>
              <a:spcAft>
                <a:spcPts val="0"/>
              </a:spcAft>
              <a:buNone/>
            </a:pPr>
            <a:r>
              <a:t/>
            </a:r>
            <a:endParaRPr b="1" sz="3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g10424d638d7_0_0"/>
          <p:cNvSpPr txBox="1"/>
          <p:nvPr>
            <p:ph idx="1" type="body"/>
          </p:nvPr>
        </p:nvSpPr>
        <p:spPr>
          <a:xfrm>
            <a:off x="126375" y="919450"/>
            <a:ext cx="9144000" cy="433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SzPts val="2400"/>
              <a:buNone/>
            </a:pPr>
            <a:r>
              <a:t/>
            </a:r>
            <a:endParaRPr u="sng"/>
          </a:p>
          <a:p>
            <a:pPr indent="0" lvl="0" marL="0" rtl="0" algn="l">
              <a:lnSpc>
                <a:spcPct val="100000"/>
              </a:lnSpc>
              <a:spcBef>
                <a:spcPts val="1200"/>
              </a:spcBef>
              <a:spcAft>
                <a:spcPts val="0"/>
              </a:spcAft>
              <a:buSzPts val="2400"/>
              <a:buNone/>
            </a:pPr>
            <a:r>
              <a:rPr lang="en-US" u="sng"/>
              <a:t>Harmful Object Detection : XRay Images</a:t>
            </a:r>
            <a:endParaRPr u="sng"/>
          </a:p>
          <a:p>
            <a:pPr indent="0" lvl="0" marL="0" rtl="0" algn="l">
              <a:lnSpc>
                <a:spcPct val="100000"/>
              </a:lnSpc>
              <a:spcBef>
                <a:spcPts val="1200"/>
              </a:spcBef>
              <a:spcAft>
                <a:spcPts val="0"/>
              </a:spcAft>
              <a:buSzPts val="2400"/>
              <a:buNone/>
            </a:pPr>
            <a:r>
              <a:t/>
            </a:r>
            <a:endParaRPr/>
          </a:p>
          <a:p>
            <a:pPr indent="-381000" lvl="0" marL="457200" rtl="0" algn="l">
              <a:lnSpc>
                <a:spcPct val="100000"/>
              </a:lnSpc>
              <a:spcBef>
                <a:spcPts val="1200"/>
              </a:spcBef>
              <a:spcAft>
                <a:spcPts val="0"/>
              </a:spcAft>
              <a:buSzPts val="2400"/>
              <a:buChar char="●"/>
            </a:pPr>
            <a:r>
              <a:rPr lang="en-US"/>
              <a:t>Limited Dataset</a:t>
            </a:r>
            <a:endParaRPr/>
          </a:p>
          <a:p>
            <a:pPr indent="0" lvl="0" marL="0" rtl="0" algn="l">
              <a:lnSpc>
                <a:spcPct val="100000"/>
              </a:lnSpc>
              <a:spcBef>
                <a:spcPts val="1200"/>
              </a:spcBef>
              <a:spcAft>
                <a:spcPts val="0"/>
              </a:spcAft>
              <a:buSzPts val="2400"/>
              <a:buNone/>
            </a:pPr>
            <a:r>
              <a:t/>
            </a:r>
            <a:endParaRPr/>
          </a:p>
          <a:p>
            <a:pPr indent="-381000" lvl="0" marL="457200" rtl="0" algn="l">
              <a:lnSpc>
                <a:spcPct val="100000"/>
              </a:lnSpc>
              <a:spcBef>
                <a:spcPts val="1200"/>
              </a:spcBef>
              <a:spcAft>
                <a:spcPts val="0"/>
              </a:spcAft>
              <a:buSzPts val="2400"/>
              <a:buChar char="●"/>
            </a:pPr>
            <a:r>
              <a:rPr lang="en-US"/>
              <a:t>Accuracy Improvement</a:t>
            </a:r>
            <a:endParaRPr/>
          </a:p>
          <a:p>
            <a:pPr indent="0" lvl="0" marL="0" rtl="0" algn="l">
              <a:lnSpc>
                <a:spcPct val="100000"/>
              </a:lnSpc>
              <a:spcBef>
                <a:spcPts val="1200"/>
              </a:spcBef>
              <a:spcAft>
                <a:spcPts val="0"/>
              </a:spcAft>
              <a:buSzPts val="2400"/>
              <a:buNone/>
            </a:pPr>
            <a:r>
              <a:t/>
            </a:r>
            <a:endParaRPr/>
          </a:p>
          <a:p>
            <a:pPr indent="-381000" lvl="0" marL="457200" rtl="0" algn="l">
              <a:lnSpc>
                <a:spcPct val="100000"/>
              </a:lnSpc>
              <a:spcBef>
                <a:spcPts val="1200"/>
              </a:spcBef>
              <a:spcAft>
                <a:spcPts val="0"/>
              </a:spcAft>
              <a:buSzPts val="2400"/>
              <a:buChar char="●"/>
            </a:pPr>
            <a:r>
              <a:rPr lang="en-US"/>
              <a:t>Speed Improvement</a:t>
            </a:r>
            <a:endParaRPr/>
          </a:p>
          <a:p>
            <a:pPr indent="0" lvl="0" marL="0" rtl="0" algn="l">
              <a:lnSpc>
                <a:spcPct val="100000"/>
              </a:lnSpc>
              <a:spcBef>
                <a:spcPts val="1200"/>
              </a:spcBef>
              <a:spcAft>
                <a:spcPts val="0"/>
              </a:spcAft>
              <a:buSzPts val="2400"/>
              <a:buNone/>
            </a:pPr>
            <a:r>
              <a:t/>
            </a:r>
            <a:endParaRPr sz="2100"/>
          </a:p>
        </p:txBody>
      </p:sp>
      <p:sp>
        <p:nvSpPr>
          <p:cNvPr id="37" name="Google Shape;37;g10424d638d7_0_0"/>
          <p:cNvSpPr txBox="1"/>
          <p:nvPr>
            <p:ph type="title"/>
          </p:nvPr>
        </p:nvSpPr>
        <p:spPr>
          <a:xfrm>
            <a:off x="2432242" y="6215230"/>
            <a:ext cx="6387600" cy="307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227b9017a4_0_0"/>
          <p:cNvSpPr txBox="1"/>
          <p:nvPr>
            <p:ph idx="1" type="body"/>
          </p:nvPr>
        </p:nvSpPr>
        <p:spPr>
          <a:xfrm>
            <a:off x="660138" y="1033667"/>
            <a:ext cx="7563000" cy="4335000"/>
          </a:xfrm>
          <a:prstGeom prst="rect">
            <a:avLst/>
          </a:prstGeom>
        </p:spPr>
        <p:txBody>
          <a:bodyPr anchorCtr="0" anchor="t" bIns="45700" lIns="91425" spcFirstLastPara="1" rIns="91425" wrap="square" tIns="45700">
            <a:noAutofit/>
          </a:bodyPr>
          <a:lstStyle/>
          <a:p>
            <a:pPr indent="0" lvl="0" marL="0" rtl="0" algn="l">
              <a:spcBef>
                <a:spcPts val="1200"/>
              </a:spcBef>
              <a:spcAft>
                <a:spcPts val="0"/>
              </a:spcAft>
              <a:buNone/>
            </a:pPr>
            <a:r>
              <a:rPr lang="en-US"/>
              <a:t>Gan for Data Generation :</a:t>
            </a:r>
            <a:endParaRPr/>
          </a:p>
          <a:p>
            <a:pPr indent="0" lvl="0" marL="0" rtl="0" algn="l">
              <a:spcBef>
                <a:spcPts val="1200"/>
              </a:spcBef>
              <a:spcAft>
                <a:spcPts val="0"/>
              </a:spcAft>
              <a:buNone/>
            </a:pPr>
            <a:r>
              <a:t/>
            </a:r>
            <a:endParaRPr/>
          </a:p>
          <a:p>
            <a:pPr indent="-381000" lvl="0" marL="457200" rtl="0" algn="l">
              <a:spcBef>
                <a:spcPts val="1200"/>
              </a:spcBef>
              <a:spcAft>
                <a:spcPts val="0"/>
              </a:spcAft>
              <a:buSzPts val="2400"/>
              <a:buChar char="●"/>
            </a:pPr>
            <a:r>
              <a:rPr lang="en-US"/>
              <a:t>Time Consuming but may offer better results.</a:t>
            </a:r>
            <a:endParaRPr/>
          </a:p>
          <a:p>
            <a:pPr indent="0" lvl="0" marL="0" rtl="0" algn="l">
              <a:spcBef>
                <a:spcPts val="1200"/>
              </a:spcBef>
              <a:spcAft>
                <a:spcPts val="0"/>
              </a:spcAft>
              <a:buNone/>
            </a:pPr>
            <a:r>
              <a:t/>
            </a:r>
            <a:endParaRPr/>
          </a:p>
          <a:p>
            <a:pPr indent="-381000" lvl="0" marL="457200" rtl="0" algn="l">
              <a:spcBef>
                <a:spcPts val="1200"/>
              </a:spcBef>
              <a:spcAft>
                <a:spcPts val="0"/>
              </a:spcAft>
              <a:buSzPts val="2400"/>
              <a:buChar char="●"/>
            </a:pPr>
            <a:r>
              <a:rPr lang="en-US"/>
              <a:t>Comparative</a:t>
            </a:r>
            <a:r>
              <a:rPr lang="en-US"/>
              <a:t> analysis of GAN DataGeneration and synthetic image generation.</a:t>
            </a:r>
            <a:endParaRPr/>
          </a:p>
        </p:txBody>
      </p:sp>
      <p:sp>
        <p:nvSpPr>
          <p:cNvPr id="176" name="Google Shape;176;g1227b9017a4_0_0"/>
          <p:cNvSpPr txBox="1"/>
          <p:nvPr>
            <p:ph type="title"/>
          </p:nvPr>
        </p:nvSpPr>
        <p:spPr>
          <a:xfrm>
            <a:off x="2432242" y="6215230"/>
            <a:ext cx="6387600" cy="3078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07a9807151_0_45"/>
          <p:cNvSpPr txBox="1"/>
          <p:nvPr/>
        </p:nvSpPr>
        <p:spPr>
          <a:xfrm>
            <a:off x="409575" y="1214275"/>
            <a:ext cx="8520600" cy="6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n-US" sz="3000">
                <a:solidFill>
                  <a:schemeClr val="dk1"/>
                </a:solidFill>
              </a:rPr>
              <a:t>Sample R</a:t>
            </a:r>
            <a:r>
              <a:rPr b="1" i="0" lang="en-US" sz="3000" u="none" cap="none" strike="noStrike">
                <a:solidFill>
                  <a:schemeClr val="dk1"/>
                </a:solidFill>
                <a:latin typeface="Arial"/>
                <a:ea typeface="Arial"/>
                <a:cs typeface="Arial"/>
                <a:sym typeface="Arial"/>
              </a:rPr>
              <a:t>esults :</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p:txBody>
      </p:sp>
      <p:pic>
        <p:nvPicPr>
          <p:cNvPr id="183" name="Google Shape;183;g107a9807151_0_45"/>
          <p:cNvPicPr preferRelativeResize="0"/>
          <p:nvPr/>
        </p:nvPicPr>
        <p:blipFill rotWithShape="1">
          <a:blip r:embed="rId3">
            <a:alphaModFix/>
          </a:blip>
          <a:srcRect b="0" l="0" r="0" t="0"/>
          <a:stretch/>
        </p:blipFill>
        <p:spPr>
          <a:xfrm>
            <a:off x="1179550" y="2368200"/>
            <a:ext cx="2801802" cy="2301077"/>
          </a:xfrm>
          <a:prstGeom prst="rect">
            <a:avLst/>
          </a:prstGeom>
          <a:noFill/>
          <a:ln>
            <a:noFill/>
          </a:ln>
        </p:spPr>
      </p:pic>
      <p:sp>
        <p:nvSpPr>
          <p:cNvPr id="184" name="Google Shape;184;g107a9807151_0_45"/>
          <p:cNvSpPr txBox="1"/>
          <p:nvPr/>
        </p:nvSpPr>
        <p:spPr>
          <a:xfrm>
            <a:off x="0" y="4579550"/>
            <a:ext cx="199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185" name="Google Shape;185;g107a9807151_0_45"/>
          <p:cNvPicPr preferRelativeResize="0"/>
          <p:nvPr/>
        </p:nvPicPr>
        <p:blipFill rotWithShape="1">
          <a:blip r:embed="rId4">
            <a:alphaModFix/>
          </a:blip>
          <a:srcRect b="0" l="0" r="0" t="0"/>
          <a:stretch/>
        </p:blipFill>
        <p:spPr>
          <a:xfrm>
            <a:off x="4406825" y="2419777"/>
            <a:ext cx="2115251" cy="2301075"/>
          </a:xfrm>
          <a:prstGeom prst="rect">
            <a:avLst/>
          </a:prstGeom>
          <a:noFill/>
          <a:ln>
            <a:noFill/>
          </a:ln>
        </p:spPr>
      </p:pic>
      <p:sp>
        <p:nvSpPr>
          <p:cNvPr id="186" name="Google Shape;186;g107a9807151_0_45"/>
          <p:cNvSpPr txBox="1"/>
          <p:nvPr/>
        </p:nvSpPr>
        <p:spPr>
          <a:xfrm>
            <a:off x="2399775" y="4556275"/>
            <a:ext cx="1953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1"/>
              </a:solidFill>
              <a:latin typeface="Arial"/>
              <a:ea typeface="Arial"/>
              <a:cs typeface="Arial"/>
              <a:sym typeface="Arial"/>
            </a:endParaRPr>
          </a:p>
        </p:txBody>
      </p:sp>
      <p:sp>
        <p:nvSpPr>
          <p:cNvPr id="187" name="Google Shape;187;g107a9807151_0_45"/>
          <p:cNvSpPr txBox="1"/>
          <p:nvPr/>
        </p:nvSpPr>
        <p:spPr>
          <a:xfrm>
            <a:off x="4758750" y="4669275"/>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sp>
        <p:nvSpPr>
          <p:cNvPr id="188" name="Google Shape;188;g107a9807151_0_45"/>
          <p:cNvSpPr txBox="1"/>
          <p:nvPr/>
        </p:nvSpPr>
        <p:spPr>
          <a:xfrm>
            <a:off x="7344375" y="4669275"/>
            <a:ext cx="158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10844a98b41_1_0"/>
          <p:cNvSpPr txBox="1"/>
          <p:nvPr>
            <p:ph idx="1" type="body"/>
          </p:nvPr>
        </p:nvSpPr>
        <p:spPr>
          <a:xfrm>
            <a:off x="643900" y="1745226"/>
            <a:ext cx="7563000" cy="47778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1200"/>
              </a:spcBef>
              <a:spcAft>
                <a:spcPts val="0"/>
              </a:spcAft>
              <a:buSzPts val="1800"/>
              <a:buChar char="●"/>
            </a:pPr>
            <a:r>
              <a:rPr b="0" lang="en-US" sz="1800"/>
              <a:t>Train the model on new objects</a:t>
            </a:r>
            <a:endParaRPr b="0" sz="1800"/>
          </a:p>
          <a:p>
            <a:pPr indent="-342900" lvl="0" marL="457200" rtl="0" algn="l">
              <a:lnSpc>
                <a:spcPct val="100000"/>
              </a:lnSpc>
              <a:spcBef>
                <a:spcPts val="0"/>
              </a:spcBef>
              <a:spcAft>
                <a:spcPts val="0"/>
              </a:spcAft>
              <a:buSzPts val="1800"/>
              <a:buChar char="●"/>
            </a:pPr>
            <a:r>
              <a:rPr b="0" lang="en-US" sz="1800"/>
              <a:t>Good accuracy for gun data</a:t>
            </a:r>
            <a:endParaRPr b="0" sz="1800"/>
          </a:p>
          <a:p>
            <a:pPr indent="-342900" lvl="0" marL="457200" rtl="0" algn="l">
              <a:lnSpc>
                <a:spcPct val="100000"/>
              </a:lnSpc>
              <a:spcBef>
                <a:spcPts val="0"/>
              </a:spcBef>
              <a:spcAft>
                <a:spcPts val="0"/>
              </a:spcAft>
              <a:buSzPts val="1800"/>
              <a:buChar char="●"/>
            </a:pPr>
            <a:r>
              <a:rPr b="0" lang="en-US" sz="1800"/>
              <a:t>Add Diversity &amp; Save Human Cost</a:t>
            </a:r>
            <a:endParaRPr b="0" sz="1800"/>
          </a:p>
          <a:p>
            <a:pPr indent="-342900" lvl="0" marL="457200" rtl="0" algn="l">
              <a:lnSpc>
                <a:spcPct val="100000"/>
              </a:lnSpc>
              <a:spcBef>
                <a:spcPts val="0"/>
              </a:spcBef>
              <a:spcAft>
                <a:spcPts val="0"/>
              </a:spcAft>
              <a:buSzPts val="1800"/>
              <a:buChar char="●"/>
            </a:pPr>
            <a:r>
              <a:rPr b="0" lang="en-US" sz="1800"/>
              <a:t>Smaller Objects improving or changing yolov3-tiny model may give some accuracies</a:t>
            </a:r>
            <a:endParaRPr b="0" sz="1800"/>
          </a:p>
          <a:p>
            <a:pPr indent="-342900" lvl="0" marL="457200" rtl="0" algn="l">
              <a:lnSpc>
                <a:spcPct val="100000"/>
              </a:lnSpc>
              <a:spcBef>
                <a:spcPts val="0"/>
              </a:spcBef>
              <a:spcAft>
                <a:spcPts val="0"/>
              </a:spcAft>
              <a:buSzPts val="1800"/>
              <a:buChar char="●"/>
            </a:pPr>
            <a:r>
              <a:rPr b="0" lang="en-US" sz="1800"/>
              <a:t>Increase synthetic train dataset from 100 to 500, increases accuracy from 8.1% to 12%</a:t>
            </a:r>
            <a:endParaRPr b="0" sz="1800"/>
          </a:p>
          <a:p>
            <a:pPr indent="-342900" lvl="0" marL="457200" rtl="0" algn="l">
              <a:lnSpc>
                <a:spcPct val="100000"/>
              </a:lnSpc>
              <a:spcBef>
                <a:spcPts val="0"/>
              </a:spcBef>
              <a:spcAft>
                <a:spcPts val="0"/>
              </a:spcAft>
              <a:buSzPts val="1800"/>
              <a:buChar char="●"/>
            </a:pPr>
            <a:r>
              <a:rPr b="0" lang="en-US" sz="1800"/>
              <a:t>Need further analysis on real data &amp; synthetic data</a:t>
            </a:r>
            <a:endParaRPr b="0" sz="1800"/>
          </a:p>
          <a:p>
            <a:pPr indent="-342900" lvl="0" marL="457200" rtl="0" algn="l">
              <a:lnSpc>
                <a:spcPct val="100000"/>
              </a:lnSpc>
              <a:spcBef>
                <a:spcPts val="0"/>
              </a:spcBef>
              <a:spcAft>
                <a:spcPts val="0"/>
              </a:spcAft>
              <a:buSzPts val="1800"/>
              <a:buChar char="●"/>
            </a:pPr>
            <a:r>
              <a:rPr b="0" lang="en-US" sz="1800"/>
              <a:t>Limitation single  background/target image and few threat images per classes.</a:t>
            </a:r>
            <a:endParaRPr b="0" sz="1800"/>
          </a:p>
          <a:p>
            <a:pPr indent="-342900" lvl="0" marL="457200" rtl="0" algn="l">
              <a:lnSpc>
                <a:spcPct val="100000"/>
              </a:lnSpc>
              <a:spcBef>
                <a:spcPts val="0"/>
              </a:spcBef>
              <a:spcAft>
                <a:spcPts val="0"/>
              </a:spcAft>
              <a:buSzPts val="1800"/>
              <a:buChar char="●"/>
            </a:pPr>
            <a:r>
              <a:rPr b="0" lang="en-US" sz="1800"/>
              <a:t>Compare GANS and Synthetic Data Creation Approach</a:t>
            </a:r>
            <a:endParaRPr b="0" sz="1800"/>
          </a:p>
          <a:p>
            <a:pPr indent="0" lvl="0" marL="457200" rtl="0" algn="l">
              <a:lnSpc>
                <a:spcPct val="100000"/>
              </a:lnSpc>
              <a:spcBef>
                <a:spcPts val="1200"/>
              </a:spcBef>
              <a:spcAft>
                <a:spcPts val="0"/>
              </a:spcAft>
              <a:buSzPts val="2400"/>
              <a:buNone/>
            </a:pPr>
            <a:r>
              <a:t/>
            </a:r>
            <a:endParaRPr b="0" sz="1800"/>
          </a:p>
          <a:p>
            <a:pPr indent="0" lvl="0" marL="457200" rtl="0" algn="l">
              <a:lnSpc>
                <a:spcPct val="100000"/>
              </a:lnSpc>
              <a:spcBef>
                <a:spcPts val="1200"/>
              </a:spcBef>
              <a:spcAft>
                <a:spcPts val="0"/>
              </a:spcAft>
              <a:buSzPts val="2400"/>
              <a:buNone/>
            </a:pPr>
            <a:r>
              <a:t/>
            </a:r>
            <a:endParaRPr/>
          </a:p>
        </p:txBody>
      </p:sp>
      <p:sp>
        <p:nvSpPr>
          <p:cNvPr id="195" name="Google Shape;195;g10844a98b41_1_0"/>
          <p:cNvSpPr txBox="1"/>
          <p:nvPr>
            <p:ph type="title"/>
          </p:nvPr>
        </p:nvSpPr>
        <p:spPr>
          <a:xfrm>
            <a:off x="2432242" y="6215230"/>
            <a:ext cx="6387600" cy="307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t/>
            </a:r>
            <a:endParaRPr/>
          </a:p>
        </p:txBody>
      </p:sp>
      <p:sp>
        <p:nvSpPr>
          <p:cNvPr id="196" name="Google Shape;196;g10844a98b41_1_0"/>
          <p:cNvSpPr txBox="1"/>
          <p:nvPr>
            <p:ph idx="1" type="body"/>
          </p:nvPr>
        </p:nvSpPr>
        <p:spPr>
          <a:xfrm>
            <a:off x="733600" y="332325"/>
            <a:ext cx="8010000" cy="83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100"/>
              <a:buFont typeface="Arial"/>
              <a:buNone/>
            </a:pPr>
            <a:r>
              <a:rPr lang="en-US" sz="4300"/>
              <a:t>Summary and Discussion?</a:t>
            </a:r>
            <a:endParaRPr sz="4300"/>
          </a:p>
          <a:p>
            <a:pPr indent="0" lvl="0" marL="0" rtl="0" algn="l">
              <a:lnSpc>
                <a:spcPct val="100000"/>
              </a:lnSpc>
              <a:spcBef>
                <a:spcPts val="1200"/>
              </a:spcBef>
              <a:spcAft>
                <a:spcPts val="0"/>
              </a:spcAft>
              <a:buSzPts val="2400"/>
              <a:buNone/>
            </a:pPr>
            <a:r>
              <a:t/>
            </a:r>
            <a:endParaRPr sz="2200"/>
          </a:p>
          <a:p>
            <a:pPr indent="0" lvl="0" marL="0" rtl="0" algn="l">
              <a:lnSpc>
                <a:spcPct val="100000"/>
              </a:lnSpc>
              <a:spcBef>
                <a:spcPts val="1200"/>
              </a:spcBef>
              <a:spcAft>
                <a:spcPts val="0"/>
              </a:spcAft>
              <a:buSzPts val="2400"/>
              <a:buNone/>
            </a:pPr>
            <a:r>
              <a:t/>
            </a:r>
            <a:endParaRPr sz="2200"/>
          </a:p>
          <a:p>
            <a:pPr indent="0" lvl="0" marL="0" rtl="0" algn="l">
              <a:lnSpc>
                <a:spcPct val="100000"/>
              </a:lnSpc>
              <a:spcBef>
                <a:spcPts val="1200"/>
              </a:spcBef>
              <a:spcAft>
                <a:spcPts val="0"/>
              </a:spcAft>
              <a:buSzPts val="2400"/>
              <a:buNone/>
            </a:pPr>
            <a:r>
              <a:t/>
            </a: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2432242" y="6215230"/>
            <a:ext cx="6387600" cy="307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t/>
            </a:r>
            <a:endParaRPr/>
          </a:p>
        </p:txBody>
      </p:sp>
      <p:sp>
        <p:nvSpPr>
          <p:cNvPr id="203" name="Google Shape;203;p30"/>
          <p:cNvSpPr txBox="1"/>
          <p:nvPr>
            <p:ph idx="1" type="body"/>
          </p:nvPr>
        </p:nvSpPr>
        <p:spPr>
          <a:xfrm>
            <a:off x="2991975" y="2595300"/>
            <a:ext cx="4015800" cy="833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100"/>
              <a:buFont typeface="Arial"/>
              <a:buNone/>
            </a:pPr>
            <a:r>
              <a:rPr lang="en-US" sz="4300"/>
              <a:t>Questions?</a:t>
            </a:r>
            <a:endParaRPr sz="4300"/>
          </a:p>
          <a:p>
            <a:pPr indent="0" lvl="0" marL="0" rtl="0" algn="l">
              <a:lnSpc>
                <a:spcPct val="100000"/>
              </a:lnSpc>
              <a:spcBef>
                <a:spcPts val="1200"/>
              </a:spcBef>
              <a:spcAft>
                <a:spcPts val="0"/>
              </a:spcAft>
              <a:buSzPts val="2400"/>
              <a:buNone/>
            </a:pPr>
            <a:r>
              <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g10844a98b41_0_56"/>
          <p:cNvSpPr txBox="1"/>
          <p:nvPr>
            <p:ph idx="1" type="body"/>
          </p:nvPr>
        </p:nvSpPr>
        <p:spPr>
          <a:xfrm>
            <a:off x="946988" y="2404367"/>
            <a:ext cx="7563000" cy="433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SzPts val="2400"/>
              <a:buNone/>
            </a:pPr>
            <a:r>
              <a:rPr b="0" lang="en-US" sz="2000"/>
              <a:t>Popular Datasets available For Training mostly contains only 4 classes of Objects: Knife, Razor/Blade, Shuriken and Gun. But actual machines used at site need to identify more than 12 classes of objects : Gun, Knife, Bomb, Scissor, Blade, Spanner, Tools, GunParts, Mobile, BatteryBank, Charger, Battery etc. Each of these classes can have different object types and orientations</a:t>
            </a:r>
            <a:endParaRPr b="0" sz="2000"/>
          </a:p>
        </p:txBody>
      </p:sp>
      <p:sp>
        <p:nvSpPr>
          <p:cNvPr id="44" name="Google Shape;44;g10844a98b41_0_56"/>
          <p:cNvSpPr txBox="1"/>
          <p:nvPr>
            <p:ph type="title"/>
          </p:nvPr>
        </p:nvSpPr>
        <p:spPr>
          <a:xfrm>
            <a:off x="2432242" y="6215230"/>
            <a:ext cx="6387600" cy="307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t/>
            </a:r>
            <a:endParaRPr/>
          </a:p>
        </p:txBody>
      </p:sp>
      <p:sp>
        <p:nvSpPr>
          <p:cNvPr id="45" name="Google Shape;45;g10844a98b41_0_56"/>
          <p:cNvSpPr txBox="1"/>
          <p:nvPr/>
        </p:nvSpPr>
        <p:spPr>
          <a:xfrm>
            <a:off x="411275" y="710325"/>
            <a:ext cx="8941800" cy="1108200"/>
          </a:xfrm>
          <a:prstGeom prst="rect">
            <a:avLst/>
          </a:prstGeom>
          <a:noFill/>
          <a:ln>
            <a:noFill/>
          </a:ln>
        </p:spPr>
        <p:txBody>
          <a:bodyPr anchorCtr="0" anchor="t" bIns="91425" lIns="91425" spcFirstLastPara="1" rIns="91425" wrap="square" tIns="91425">
            <a:spAutoFit/>
          </a:bodyPr>
          <a:lstStyle/>
          <a:p>
            <a:pPr indent="457200" lvl="0" marL="182880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Raleway"/>
                <a:ea typeface="Raleway"/>
                <a:cs typeface="Raleway"/>
                <a:sym typeface="Raleway"/>
              </a:rPr>
              <a:t>Limited Dataset &amp; </a:t>
            </a:r>
            <a:endParaRPr b="1" i="0" sz="30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Raleway"/>
                <a:ea typeface="Raleway"/>
                <a:cs typeface="Raleway"/>
                <a:sym typeface="Raleway"/>
              </a:rPr>
              <a:t>X-Ray Images differs from normal Images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g10268fa96f7_0_0"/>
          <p:cNvSpPr txBox="1"/>
          <p:nvPr>
            <p:ph idx="1" type="body"/>
          </p:nvPr>
        </p:nvSpPr>
        <p:spPr>
          <a:xfrm>
            <a:off x="761775" y="2799100"/>
            <a:ext cx="7473000" cy="3821700"/>
          </a:xfrm>
          <a:prstGeom prst="rect">
            <a:avLst/>
          </a:prstGeom>
          <a:noFill/>
          <a:ln>
            <a:noFill/>
          </a:ln>
        </p:spPr>
        <p:txBody>
          <a:bodyPr anchorCtr="0" anchor="t" bIns="45700" lIns="91425" spcFirstLastPara="1" rIns="91425" wrap="square" tIns="45700">
            <a:noAutofit/>
          </a:bodyPr>
          <a:lstStyle/>
          <a:p>
            <a:pPr indent="-368300" lvl="0" marL="457200" rtl="0" algn="l">
              <a:lnSpc>
                <a:spcPct val="100000"/>
              </a:lnSpc>
              <a:spcBef>
                <a:spcPts val="1800"/>
              </a:spcBef>
              <a:spcAft>
                <a:spcPts val="0"/>
              </a:spcAft>
              <a:buClr>
                <a:srgbClr val="434343"/>
              </a:buClr>
              <a:buSzPts val="2200"/>
              <a:buChar char="●"/>
            </a:pPr>
            <a:r>
              <a:rPr lang="en-US" sz="2200">
                <a:solidFill>
                  <a:srgbClr val="434343"/>
                </a:solidFill>
              </a:rPr>
              <a:t>Guns</a:t>
            </a:r>
            <a:endParaRPr sz="2200">
              <a:solidFill>
                <a:srgbClr val="434343"/>
              </a:solidFill>
            </a:endParaRPr>
          </a:p>
          <a:p>
            <a:pPr indent="0" lvl="0" marL="457200" rtl="0" algn="l">
              <a:lnSpc>
                <a:spcPct val="100000"/>
              </a:lnSpc>
              <a:spcBef>
                <a:spcPts val="1800"/>
              </a:spcBef>
              <a:spcAft>
                <a:spcPts val="0"/>
              </a:spcAft>
              <a:buSzPts val="2400"/>
              <a:buNone/>
            </a:pPr>
            <a:r>
              <a:t/>
            </a:r>
            <a:endParaRPr sz="2200">
              <a:solidFill>
                <a:srgbClr val="434343"/>
              </a:solidFill>
            </a:endParaRPr>
          </a:p>
          <a:p>
            <a:pPr indent="-368300" lvl="0" marL="457200" rtl="0" algn="l">
              <a:lnSpc>
                <a:spcPct val="100000"/>
              </a:lnSpc>
              <a:spcBef>
                <a:spcPts val="1800"/>
              </a:spcBef>
              <a:spcAft>
                <a:spcPts val="0"/>
              </a:spcAft>
              <a:buClr>
                <a:srgbClr val="434343"/>
              </a:buClr>
              <a:buSzPts val="2200"/>
              <a:buChar char="●"/>
            </a:pPr>
            <a:r>
              <a:rPr lang="en-US" sz="2200">
                <a:solidFill>
                  <a:srgbClr val="434343"/>
                </a:solidFill>
              </a:rPr>
              <a:t>Shuriken</a:t>
            </a:r>
            <a:endParaRPr sz="2200">
              <a:solidFill>
                <a:srgbClr val="434343"/>
              </a:solidFill>
            </a:endParaRPr>
          </a:p>
          <a:p>
            <a:pPr indent="0" lvl="0" marL="457200" rtl="0" algn="l">
              <a:lnSpc>
                <a:spcPct val="100000"/>
              </a:lnSpc>
              <a:spcBef>
                <a:spcPts val="1800"/>
              </a:spcBef>
              <a:spcAft>
                <a:spcPts val="0"/>
              </a:spcAft>
              <a:buSzPts val="2400"/>
              <a:buNone/>
            </a:pPr>
            <a:r>
              <a:t/>
            </a:r>
            <a:endParaRPr sz="2200">
              <a:solidFill>
                <a:srgbClr val="434343"/>
              </a:solidFill>
            </a:endParaRPr>
          </a:p>
        </p:txBody>
      </p:sp>
      <p:sp>
        <p:nvSpPr>
          <p:cNvPr id="51" name="Google Shape;51;g10268fa96f7_0_0"/>
          <p:cNvSpPr txBox="1"/>
          <p:nvPr/>
        </p:nvSpPr>
        <p:spPr>
          <a:xfrm>
            <a:off x="417150" y="925500"/>
            <a:ext cx="8520600" cy="6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lang="en-US" sz="3000">
                <a:solidFill>
                  <a:schemeClr val="dk1"/>
                </a:solidFill>
              </a:rPr>
              <a:t>Limited Data :  Normal Data Augmentations</a:t>
            </a:r>
            <a:endParaRPr b="1" sz="3000">
              <a:solidFill>
                <a:schemeClr val="dk1"/>
              </a:solidFill>
            </a:endParaRPr>
          </a:p>
          <a:p>
            <a:pPr indent="0" lvl="0" marL="0" marR="0" rtl="0" algn="l">
              <a:lnSpc>
                <a:spcPct val="100000"/>
              </a:lnSpc>
              <a:spcBef>
                <a:spcPts val="0"/>
              </a:spcBef>
              <a:spcAft>
                <a:spcPts val="0"/>
              </a:spcAft>
              <a:buClr>
                <a:srgbClr val="000000"/>
              </a:buClr>
              <a:buSzPts val="3000"/>
              <a:buFont typeface="Arial"/>
              <a:buNone/>
            </a:pPr>
            <a:r>
              <a:t/>
            </a:r>
            <a:endParaRPr b="1" sz="3000">
              <a:solidFill>
                <a:schemeClr val="dk1"/>
              </a:solidFill>
            </a:endParaRPr>
          </a:p>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Arial"/>
                <a:ea typeface="Arial"/>
                <a:cs typeface="Arial"/>
                <a:sym typeface="Arial"/>
              </a:rPr>
              <a:t>Synthetic Image Generation</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sz="3000">
              <a:solidFill>
                <a:schemeClr val="dk1"/>
              </a:solidFill>
            </a:endParaRPr>
          </a:p>
          <a:p>
            <a:pPr indent="0" lvl="0" marL="0" marR="0" rtl="0" algn="l">
              <a:lnSpc>
                <a:spcPct val="100000"/>
              </a:lnSpc>
              <a:spcBef>
                <a:spcPts val="0"/>
              </a:spcBef>
              <a:spcAft>
                <a:spcPts val="0"/>
              </a:spcAft>
              <a:buClr>
                <a:srgbClr val="000000"/>
              </a:buClr>
              <a:buSzPts val="3000"/>
              <a:buFont typeface="Arial"/>
              <a:buNone/>
            </a:pPr>
            <a:r>
              <a:t/>
            </a:r>
            <a:endParaRPr b="1" sz="3000">
              <a:solidFill>
                <a:schemeClr val="dk1"/>
              </a:solidFill>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Raleway"/>
              <a:ea typeface="Raleway"/>
              <a:cs typeface="Raleway"/>
              <a:sym typeface="Raleway"/>
            </a:endParaRPr>
          </a:p>
        </p:txBody>
      </p:sp>
      <p:sp>
        <p:nvSpPr>
          <p:cNvPr id="52" name="Google Shape;52;g10268fa96f7_0_0"/>
          <p:cNvSpPr txBox="1"/>
          <p:nvPr/>
        </p:nvSpPr>
        <p:spPr>
          <a:xfrm>
            <a:off x="3112850" y="6099225"/>
            <a:ext cx="6031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The good, the bad and the ugly: Evaluating ….. synthetically composited X-ray imagery</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g10844a98b41_1_7"/>
          <p:cNvSpPr txBox="1"/>
          <p:nvPr>
            <p:ph idx="1" type="body"/>
          </p:nvPr>
        </p:nvSpPr>
        <p:spPr>
          <a:xfrm>
            <a:off x="847950" y="1834150"/>
            <a:ext cx="7473000" cy="382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800"/>
              </a:spcBef>
              <a:spcAft>
                <a:spcPts val="0"/>
              </a:spcAft>
              <a:buSzPts val="2400"/>
              <a:buNone/>
            </a:pPr>
            <a:r>
              <a:rPr lang="en-US" sz="2200">
                <a:solidFill>
                  <a:srgbClr val="434343"/>
                </a:solidFill>
              </a:rPr>
              <a:t>1. Threat Signature Transformation</a:t>
            </a:r>
            <a:endParaRPr i="0" sz="2200" u="none">
              <a:solidFill>
                <a:srgbClr val="434343"/>
              </a:solidFill>
              <a:latin typeface="Arial"/>
              <a:ea typeface="Arial"/>
              <a:cs typeface="Arial"/>
              <a:sym typeface="Arial"/>
            </a:endParaRPr>
          </a:p>
        </p:txBody>
      </p:sp>
      <p:sp>
        <p:nvSpPr>
          <p:cNvPr id="58" name="Google Shape;58;g10844a98b41_1_7"/>
          <p:cNvSpPr txBox="1"/>
          <p:nvPr/>
        </p:nvSpPr>
        <p:spPr>
          <a:xfrm>
            <a:off x="697950" y="1166750"/>
            <a:ext cx="8520600" cy="6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Arial"/>
                <a:ea typeface="Arial"/>
                <a:cs typeface="Arial"/>
                <a:sym typeface="Arial"/>
              </a:rPr>
              <a:t>Synthetic Image Generation</a:t>
            </a:r>
            <a:endParaRPr b="1" i="0" sz="30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Raleway"/>
              <a:ea typeface="Raleway"/>
              <a:cs typeface="Raleway"/>
              <a:sym typeface="Raleway"/>
            </a:endParaRPr>
          </a:p>
        </p:txBody>
      </p:sp>
      <p:pic>
        <p:nvPicPr>
          <p:cNvPr id="59" name="Google Shape;59;g10844a98b41_1_7"/>
          <p:cNvPicPr preferRelativeResize="0"/>
          <p:nvPr/>
        </p:nvPicPr>
        <p:blipFill rotWithShape="1">
          <a:blip r:embed="rId3">
            <a:alphaModFix/>
          </a:blip>
          <a:srcRect b="0" l="0" r="0" t="0"/>
          <a:stretch/>
        </p:blipFill>
        <p:spPr>
          <a:xfrm>
            <a:off x="1304000" y="2736238"/>
            <a:ext cx="6257925" cy="3000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g107a9807151_0_6"/>
          <p:cNvSpPr txBox="1"/>
          <p:nvPr>
            <p:ph idx="1" type="body"/>
          </p:nvPr>
        </p:nvSpPr>
        <p:spPr>
          <a:xfrm>
            <a:off x="886875" y="1834150"/>
            <a:ext cx="7473000" cy="382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800"/>
              </a:spcBef>
              <a:spcAft>
                <a:spcPts val="0"/>
              </a:spcAft>
              <a:buSzPts val="2400"/>
              <a:buNone/>
            </a:pPr>
            <a:r>
              <a:rPr lang="en-US" sz="2200">
                <a:solidFill>
                  <a:srgbClr val="434343"/>
                </a:solidFill>
              </a:rPr>
              <a:t>2. Image position determination</a:t>
            </a:r>
            <a:endParaRPr i="0" sz="2200" u="none">
              <a:solidFill>
                <a:srgbClr val="434343"/>
              </a:solidFill>
              <a:latin typeface="Arial"/>
              <a:ea typeface="Arial"/>
              <a:cs typeface="Arial"/>
              <a:sym typeface="Arial"/>
            </a:endParaRPr>
          </a:p>
        </p:txBody>
      </p:sp>
      <p:sp>
        <p:nvSpPr>
          <p:cNvPr id="65" name="Google Shape;65;g107a9807151_0_6"/>
          <p:cNvSpPr txBox="1"/>
          <p:nvPr/>
        </p:nvSpPr>
        <p:spPr>
          <a:xfrm>
            <a:off x="697950" y="1166750"/>
            <a:ext cx="8520600" cy="6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Arial"/>
                <a:ea typeface="Arial"/>
                <a:cs typeface="Arial"/>
                <a:sym typeface="Arial"/>
              </a:rPr>
              <a:t>Synthetic Image Generation</a:t>
            </a:r>
            <a:endParaRPr b="1" i="0" sz="30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Raleway"/>
              <a:ea typeface="Raleway"/>
              <a:cs typeface="Raleway"/>
              <a:sym typeface="Raleway"/>
            </a:endParaRPr>
          </a:p>
        </p:txBody>
      </p:sp>
      <p:pic>
        <p:nvPicPr>
          <p:cNvPr id="66" name="Google Shape;66;g107a9807151_0_6"/>
          <p:cNvPicPr preferRelativeResize="0"/>
          <p:nvPr/>
        </p:nvPicPr>
        <p:blipFill rotWithShape="1">
          <a:blip r:embed="rId3">
            <a:alphaModFix/>
          </a:blip>
          <a:srcRect b="0" l="0" r="0" t="0"/>
          <a:stretch/>
        </p:blipFill>
        <p:spPr>
          <a:xfrm>
            <a:off x="165375" y="2546265"/>
            <a:ext cx="9143999" cy="21156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g107a9807151_0_16"/>
          <p:cNvSpPr txBox="1"/>
          <p:nvPr>
            <p:ph idx="1" type="body"/>
          </p:nvPr>
        </p:nvSpPr>
        <p:spPr>
          <a:xfrm>
            <a:off x="886875" y="1834150"/>
            <a:ext cx="7473000" cy="3821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800"/>
              </a:spcBef>
              <a:spcAft>
                <a:spcPts val="0"/>
              </a:spcAft>
              <a:buSzPts val="2400"/>
              <a:buNone/>
            </a:pPr>
            <a:r>
              <a:rPr lang="en-US" sz="2200">
                <a:solidFill>
                  <a:srgbClr val="434343"/>
                </a:solidFill>
              </a:rPr>
              <a:t>3. Image compositing</a:t>
            </a:r>
            <a:endParaRPr i="0" sz="2200" u="none">
              <a:solidFill>
                <a:srgbClr val="434343"/>
              </a:solidFill>
              <a:latin typeface="Arial"/>
              <a:ea typeface="Arial"/>
              <a:cs typeface="Arial"/>
              <a:sym typeface="Arial"/>
            </a:endParaRPr>
          </a:p>
        </p:txBody>
      </p:sp>
      <p:sp>
        <p:nvSpPr>
          <p:cNvPr id="72" name="Google Shape;72;g107a9807151_0_16"/>
          <p:cNvSpPr txBox="1"/>
          <p:nvPr/>
        </p:nvSpPr>
        <p:spPr>
          <a:xfrm>
            <a:off x="697950" y="1166750"/>
            <a:ext cx="8520600" cy="6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Arial"/>
                <a:ea typeface="Arial"/>
                <a:cs typeface="Arial"/>
                <a:sym typeface="Arial"/>
              </a:rPr>
              <a:t>Synthetic Image Generation</a:t>
            </a:r>
            <a:endParaRPr b="1" i="0" sz="30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Raleway"/>
              <a:ea typeface="Raleway"/>
              <a:cs typeface="Raleway"/>
              <a:sym typeface="Raleway"/>
            </a:endParaRPr>
          </a:p>
        </p:txBody>
      </p:sp>
      <p:pic>
        <p:nvPicPr>
          <p:cNvPr id="73" name="Google Shape;73;g107a9807151_0_16"/>
          <p:cNvPicPr preferRelativeResize="0"/>
          <p:nvPr/>
        </p:nvPicPr>
        <p:blipFill rotWithShape="1">
          <a:blip r:embed="rId3">
            <a:alphaModFix/>
          </a:blip>
          <a:srcRect b="0" l="0" r="0" t="0"/>
          <a:stretch/>
        </p:blipFill>
        <p:spPr>
          <a:xfrm>
            <a:off x="204275" y="2906230"/>
            <a:ext cx="9144000" cy="24463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107a9807151_0_24"/>
          <p:cNvSpPr txBox="1"/>
          <p:nvPr/>
        </p:nvSpPr>
        <p:spPr>
          <a:xfrm>
            <a:off x="736875" y="943000"/>
            <a:ext cx="8520600" cy="6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Arial"/>
                <a:ea typeface="Arial"/>
                <a:cs typeface="Arial"/>
                <a:sym typeface="Arial"/>
              </a:rPr>
              <a:t>Sample Results</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Raleway"/>
              <a:ea typeface="Raleway"/>
              <a:cs typeface="Raleway"/>
              <a:sym typeface="Raleway"/>
            </a:endParaRPr>
          </a:p>
        </p:txBody>
      </p:sp>
      <p:pic>
        <p:nvPicPr>
          <p:cNvPr id="79" name="Google Shape;79;g107a9807151_0_24"/>
          <p:cNvPicPr preferRelativeResize="0"/>
          <p:nvPr/>
        </p:nvPicPr>
        <p:blipFill rotWithShape="1">
          <a:blip r:embed="rId3">
            <a:alphaModFix/>
          </a:blip>
          <a:srcRect b="0" l="0" r="0" t="0"/>
          <a:stretch/>
        </p:blipFill>
        <p:spPr>
          <a:xfrm>
            <a:off x="736875" y="2427975"/>
            <a:ext cx="3048003" cy="2503300"/>
          </a:xfrm>
          <a:prstGeom prst="rect">
            <a:avLst/>
          </a:prstGeom>
          <a:noFill/>
          <a:ln>
            <a:noFill/>
          </a:ln>
        </p:spPr>
      </p:pic>
      <p:pic>
        <p:nvPicPr>
          <p:cNvPr id="80" name="Google Shape;80;g107a9807151_0_24"/>
          <p:cNvPicPr preferRelativeResize="0"/>
          <p:nvPr/>
        </p:nvPicPr>
        <p:blipFill rotWithShape="1">
          <a:blip r:embed="rId4">
            <a:alphaModFix/>
          </a:blip>
          <a:srcRect b="0" l="0" r="0" t="0"/>
          <a:stretch/>
        </p:blipFill>
        <p:spPr>
          <a:xfrm>
            <a:off x="5580550" y="2566450"/>
            <a:ext cx="2710774" cy="222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10844a98b41_0_1"/>
          <p:cNvSpPr txBox="1"/>
          <p:nvPr>
            <p:ph idx="1" type="body"/>
          </p:nvPr>
        </p:nvSpPr>
        <p:spPr>
          <a:xfrm>
            <a:off x="479438" y="2117342"/>
            <a:ext cx="7563000" cy="433500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SzPts val="2400"/>
              <a:buNone/>
            </a:pPr>
            <a:r>
              <a:t/>
            </a:r>
            <a:endParaRPr sz="1900"/>
          </a:p>
          <a:p>
            <a:pPr indent="-349250" lvl="0" marL="457200" rtl="0" algn="l">
              <a:lnSpc>
                <a:spcPct val="100000"/>
              </a:lnSpc>
              <a:spcBef>
                <a:spcPts val="0"/>
              </a:spcBef>
              <a:spcAft>
                <a:spcPts val="0"/>
              </a:spcAft>
              <a:buSzPts val="1900"/>
              <a:buChar char="●"/>
            </a:pPr>
            <a:r>
              <a:rPr lang="en-US" sz="1900"/>
              <a:t>Decreased depth of the convolutional layer in Yolov3</a:t>
            </a:r>
            <a:endParaRPr sz="1900"/>
          </a:p>
          <a:p>
            <a:pPr indent="0" lvl="0" marL="457200" rtl="0" algn="l">
              <a:lnSpc>
                <a:spcPct val="100000"/>
              </a:lnSpc>
              <a:spcBef>
                <a:spcPts val="0"/>
              </a:spcBef>
              <a:spcAft>
                <a:spcPts val="0"/>
              </a:spcAft>
              <a:buSzPts val="2400"/>
              <a:buNone/>
            </a:pPr>
            <a:r>
              <a:t/>
            </a:r>
            <a:endParaRPr sz="1900"/>
          </a:p>
          <a:p>
            <a:pPr indent="0" lvl="0" marL="457200" rtl="0" algn="l">
              <a:lnSpc>
                <a:spcPct val="100000"/>
              </a:lnSpc>
              <a:spcBef>
                <a:spcPts val="0"/>
              </a:spcBef>
              <a:spcAft>
                <a:spcPts val="0"/>
              </a:spcAft>
              <a:buClr>
                <a:schemeClr val="dk1"/>
              </a:buClr>
              <a:buSzPts val="1100"/>
              <a:buFont typeface="Arial"/>
              <a:buNone/>
            </a:pPr>
            <a:r>
              <a:t/>
            </a:r>
            <a:endParaRPr sz="1900"/>
          </a:p>
          <a:p>
            <a:pPr indent="-349250" lvl="0" marL="457200" rtl="0" algn="l">
              <a:lnSpc>
                <a:spcPct val="100000"/>
              </a:lnSpc>
              <a:spcBef>
                <a:spcPts val="0"/>
              </a:spcBef>
              <a:spcAft>
                <a:spcPts val="0"/>
              </a:spcAft>
              <a:buSzPts val="1900"/>
              <a:buChar char="●"/>
            </a:pPr>
            <a:r>
              <a:rPr lang="en-US" sz="1900"/>
              <a:t>10 times Faster than Yolov3, provides low accuracies</a:t>
            </a:r>
            <a:endParaRPr/>
          </a:p>
        </p:txBody>
      </p:sp>
      <p:sp>
        <p:nvSpPr>
          <p:cNvPr id="87" name="Google Shape;87;g10844a98b41_0_1"/>
          <p:cNvSpPr txBox="1"/>
          <p:nvPr>
            <p:ph type="title"/>
          </p:nvPr>
        </p:nvSpPr>
        <p:spPr>
          <a:xfrm>
            <a:off x="37950" y="6550200"/>
            <a:ext cx="9068100" cy="3078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r>
              <a:rPr lang="en-US" sz="1000">
                <a:solidFill>
                  <a:schemeClr val="dk1"/>
                </a:solidFill>
              </a:rPr>
              <a:t>https://www.researchgate.net/publication/340893960_YOLO_v3-Tiny_Object_Detection_and_Recognition_using_one_stage_improved_model</a:t>
            </a:r>
            <a:endParaRPr sz="1000">
              <a:solidFill>
                <a:schemeClr val="dk1"/>
              </a:solidFill>
            </a:endParaRPr>
          </a:p>
        </p:txBody>
      </p:sp>
      <p:sp>
        <p:nvSpPr>
          <p:cNvPr id="88" name="Google Shape;88;g10844a98b41_0_1"/>
          <p:cNvSpPr txBox="1"/>
          <p:nvPr/>
        </p:nvSpPr>
        <p:spPr>
          <a:xfrm>
            <a:off x="479450" y="1235975"/>
            <a:ext cx="8520600" cy="62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Arial"/>
                <a:ea typeface="Arial"/>
                <a:cs typeface="Arial"/>
                <a:sym typeface="Arial"/>
              </a:rPr>
              <a:t>Modelling   : Yolov3-tiny</a:t>
            </a:r>
            <a:endParaRPr b="1" i="0" sz="3000" u="none" cap="none" strike="noStrike">
              <a:solidFill>
                <a:schemeClr val="dk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2_TrkB-PPT-V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6_TrkB-PPT-V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anup</dc:creator>
</cp:coreProperties>
</file>